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27"/>
  </p:notesMasterIdLst>
  <p:sldIdLst>
    <p:sldId id="256" r:id="rId2"/>
    <p:sldId id="281" r:id="rId3"/>
    <p:sldId id="259" r:id="rId4"/>
    <p:sldId id="257" r:id="rId5"/>
    <p:sldId id="258" r:id="rId6"/>
    <p:sldId id="260" r:id="rId7"/>
    <p:sldId id="261" r:id="rId8"/>
    <p:sldId id="269" r:id="rId9"/>
    <p:sldId id="262" r:id="rId10"/>
    <p:sldId id="263" r:id="rId11"/>
    <p:sldId id="264" r:id="rId12"/>
    <p:sldId id="265" r:id="rId13"/>
    <p:sldId id="267" r:id="rId14"/>
    <p:sldId id="270" r:id="rId15"/>
    <p:sldId id="266" r:id="rId16"/>
    <p:sldId id="280" r:id="rId17"/>
    <p:sldId id="271" r:id="rId18"/>
    <p:sldId id="272" r:id="rId19"/>
    <p:sldId id="273" r:id="rId20"/>
    <p:sldId id="274" r:id="rId21"/>
    <p:sldId id="275" r:id="rId22"/>
    <p:sldId id="276" r:id="rId23"/>
    <p:sldId id="277" r:id="rId24"/>
    <p:sldId id="279"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2163"/>
  </p:normalViewPr>
  <p:slideViewPr>
    <p:cSldViewPr snapToGrid="0" snapToObjects="1">
      <p:cViewPr varScale="1">
        <p:scale>
          <a:sx n="105" d="100"/>
          <a:sy n="105" d="100"/>
        </p:scale>
        <p:origin x="79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6C0A-860C-FA4E-80F6-541DDF914014}" type="datetimeFigureOut">
              <a:rPr lang="en-US" smtClean="0"/>
              <a:t>4/8/2019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4A7471-4B5C-7E40-9F30-0F93B155B879}" type="slidenum">
              <a:rPr lang="en-US" smtClean="0"/>
              <a:t>‹#›</a:t>
            </a:fld>
            <a:endParaRPr lang="en-US"/>
          </a:p>
        </p:txBody>
      </p:sp>
    </p:spTree>
    <p:extLst>
      <p:ext uri="{BB962C8B-B14F-4D97-AF65-F5344CB8AC3E}">
        <p14:creationId xmlns:p14="http://schemas.microsoft.com/office/powerpoint/2010/main" val="1798577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Letters form words; nouns, adjectives, verbs </a:t>
            </a:r>
            <a:r>
              <a:rPr lang="en-US" dirty="0" err="1"/>
              <a:t>etc</a:t>
            </a:r>
            <a:r>
              <a:rPr lang="mr-IN" dirty="0"/>
              <a:t>…</a:t>
            </a:r>
            <a:r>
              <a:rPr lang="en-US" dirty="0"/>
              <a:t>arranged words form sentences. Sentences form concepts and ideas. As humans</a:t>
            </a:r>
            <a:r>
              <a:rPr lang="en-US" baseline="0" dirty="0"/>
              <a:t> we use words to advance our sentiments, theories, suppositions, suggestions, opinions and notions. But Jesus came to advance truth.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He</a:t>
            </a:r>
            <a:r>
              <a:rPr lang="en-US" baseline="0" dirty="0"/>
              <a:t> </a:t>
            </a:r>
            <a:r>
              <a:rPr lang="en-US" dirty="0"/>
              <a:t>is the physical manifestation of the thoughts</a:t>
            </a:r>
            <a:r>
              <a:rPr lang="en-US" baseline="0" dirty="0"/>
              <a:t> and truths</a:t>
            </a:r>
            <a:r>
              <a:rPr lang="en-US" dirty="0"/>
              <a:t> of God. He is the living, breathing demonstration of the principles of God’s kingdom.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None/>
            </a:pPr>
            <a:r>
              <a:rPr lang="en-US" dirty="0"/>
              <a:t>Seeing those heavenly concepts in action in the life of Christ, through the word of God has</a:t>
            </a:r>
            <a:r>
              <a:rPr lang="en-US" baseline="0" dirty="0"/>
              <a:t> the </a:t>
            </a:r>
            <a:r>
              <a:rPr lang="en-US" dirty="0"/>
              <a:t>power to transform us. </a:t>
            </a:r>
          </a:p>
          <a:p>
            <a:pPr marL="0" indent="0">
              <a:buNone/>
            </a:pPr>
            <a:endParaRPr lang="en-US" baseline="0" dirty="0"/>
          </a:p>
          <a:p>
            <a:pPr marL="0" indent="0">
              <a:buNone/>
            </a:pPr>
            <a:r>
              <a:rPr lang="en-US" baseline="0" dirty="0"/>
              <a:t>If we are going to reflect Christ, we need to take time to be in His presence, understand His character, and apply the principles of heaven in our everyday lives. Because in Him is life, and His life, is our light. </a:t>
            </a: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104A7471-4B5C-7E40-9F30-0F93B155B879}" type="slidenum">
              <a:rPr lang="en-US" smtClean="0"/>
              <a:t>2</a:t>
            </a:fld>
            <a:endParaRPr lang="en-US"/>
          </a:p>
        </p:txBody>
      </p:sp>
    </p:spTree>
    <p:extLst>
      <p:ext uri="{BB962C8B-B14F-4D97-AF65-F5344CB8AC3E}">
        <p14:creationId xmlns:p14="http://schemas.microsoft.com/office/powerpoint/2010/main" val="1920332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what is Bible Verse Mapping and how will it help us? </a:t>
            </a:r>
            <a:endParaRPr lang="en-US" dirty="0"/>
          </a:p>
        </p:txBody>
      </p:sp>
      <p:sp>
        <p:nvSpPr>
          <p:cNvPr id="4" name="Slide Number Placeholder 3"/>
          <p:cNvSpPr>
            <a:spLocks noGrp="1"/>
          </p:cNvSpPr>
          <p:nvPr>
            <p:ph type="sldNum" sz="quarter" idx="10"/>
          </p:nvPr>
        </p:nvSpPr>
        <p:spPr/>
        <p:txBody>
          <a:bodyPr/>
          <a:lstStyle/>
          <a:p>
            <a:fld id="{104A7471-4B5C-7E40-9F30-0F93B155B879}" type="slidenum">
              <a:rPr lang="en-US" smtClean="0"/>
              <a:t>3</a:t>
            </a:fld>
            <a:endParaRPr lang="en-US"/>
          </a:p>
        </p:txBody>
      </p:sp>
    </p:spTree>
    <p:extLst>
      <p:ext uri="{BB962C8B-B14F-4D97-AF65-F5344CB8AC3E}">
        <p14:creationId xmlns:p14="http://schemas.microsoft.com/office/powerpoint/2010/main" val="67680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a:t>
            </a:r>
            <a:r>
              <a:rPr lang="en-US" dirty="0"/>
              <a:t>Story was the recounting of the beginning</a:t>
            </a:r>
            <a:r>
              <a:rPr lang="en-US" baseline="0" dirty="0"/>
              <a:t> of the battles for the promised land as told by Joshua or his scribe (not sure exactly who wrote the book) for the people of Israel.</a:t>
            </a:r>
          </a:p>
          <a:p>
            <a:endParaRPr lang="en-US" baseline="0" dirty="0"/>
          </a:p>
          <a:p>
            <a:r>
              <a:rPr lang="en-US" baseline="0" dirty="0"/>
              <a:t>2. Read Message Translation</a:t>
            </a:r>
          </a:p>
          <a:p>
            <a:r>
              <a:rPr lang="en-US" sz="1200" b="0" i="0" u="none" strike="noStrike" kern="1200" baseline="0" dirty="0">
                <a:solidFill>
                  <a:schemeClr val="tx1"/>
                </a:solidFill>
                <a:effectLst/>
                <a:latin typeface="+mn-lt"/>
                <a:ea typeface="+mn-ea"/>
                <a:cs typeface="+mn-cs"/>
              </a:rPr>
              <a:t>J</a:t>
            </a:r>
            <a:r>
              <a:rPr lang="en-US" sz="1200" b="0" i="0" u="none" strike="noStrike" kern="1200" dirty="0">
                <a:solidFill>
                  <a:schemeClr val="tx1"/>
                </a:solidFill>
                <a:effectLst/>
                <a:latin typeface="+mn-lt"/>
                <a:ea typeface="+mn-ea"/>
                <a:cs typeface="+mn-cs"/>
              </a:rPr>
              <a:t>oshua 15:13-19 The Message (MSG)</a:t>
            </a:r>
          </a:p>
          <a:p>
            <a:r>
              <a:rPr lang="en-US" sz="1200" b="1" i="0" u="none" strike="noStrike" kern="1200" baseline="30000" dirty="0">
                <a:solidFill>
                  <a:schemeClr val="tx1"/>
                </a:solidFill>
                <a:effectLst/>
                <a:latin typeface="+mn-lt"/>
                <a:ea typeface="+mn-ea"/>
                <a:cs typeface="+mn-cs"/>
              </a:rPr>
              <a:t>13 </a:t>
            </a:r>
            <a:r>
              <a:rPr lang="en-US" sz="1200" b="0" i="0" u="none" strike="noStrike" kern="1200" dirty="0">
                <a:solidFill>
                  <a:schemeClr val="tx1"/>
                </a:solidFill>
                <a:effectLst/>
                <a:latin typeface="+mn-lt"/>
                <a:ea typeface="+mn-ea"/>
                <a:cs typeface="+mn-cs"/>
              </a:rPr>
              <a:t>Joshua gave Caleb son of </a:t>
            </a:r>
            <a:r>
              <a:rPr lang="en-US" sz="1200" b="0" i="0" u="none" strike="noStrike" kern="1200" dirty="0" err="1">
                <a:solidFill>
                  <a:schemeClr val="tx1"/>
                </a:solidFill>
                <a:effectLst/>
                <a:latin typeface="+mn-lt"/>
                <a:ea typeface="+mn-ea"/>
                <a:cs typeface="+mn-cs"/>
              </a:rPr>
              <a:t>Jephunneh</a:t>
            </a:r>
            <a:r>
              <a:rPr lang="en-US" sz="1200" b="0" i="0" u="none" strike="noStrike" kern="1200" dirty="0">
                <a:solidFill>
                  <a:schemeClr val="tx1"/>
                </a:solidFill>
                <a:effectLst/>
                <a:latin typeface="+mn-lt"/>
                <a:ea typeface="+mn-ea"/>
                <a:cs typeface="+mn-cs"/>
              </a:rPr>
              <a:t> a section among the people of Judah, according to God’s command. He gave him </a:t>
            </a:r>
            <a:r>
              <a:rPr lang="en-US" sz="1200" b="0" i="0" u="none" strike="noStrike" kern="1200" dirty="0" err="1">
                <a:solidFill>
                  <a:schemeClr val="tx1"/>
                </a:solidFill>
                <a:effectLst/>
                <a:latin typeface="+mn-lt"/>
                <a:ea typeface="+mn-ea"/>
                <a:cs typeface="+mn-cs"/>
              </a:rPr>
              <a:t>Kiriath</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Arba</a:t>
            </a:r>
            <a:r>
              <a:rPr lang="en-US" sz="1200" b="0" i="0" u="none" strike="noStrike" kern="1200" dirty="0">
                <a:solidFill>
                  <a:schemeClr val="tx1"/>
                </a:solidFill>
                <a:effectLst/>
                <a:latin typeface="+mn-lt"/>
                <a:ea typeface="+mn-ea"/>
                <a:cs typeface="+mn-cs"/>
              </a:rPr>
              <a:t>, that is, Hebron. </a:t>
            </a:r>
            <a:r>
              <a:rPr lang="en-US" sz="1200" b="0" i="0" u="none" strike="noStrike" kern="1200" dirty="0" err="1">
                <a:solidFill>
                  <a:schemeClr val="tx1"/>
                </a:solidFill>
                <a:effectLst/>
                <a:latin typeface="+mn-lt"/>
                <a:ea typeface="+mn-ea"/>
                <a:cs typeface="+mn-cs"/>
              </a:rPr>
              <a:t>Arba</a:t>
            </a:r>
            <a:r>
              <a:rPr lang="en-US" sz="1200" b="0" i="0" u="none" strike="noStrike" kern="1200" dirty="0">
                <a:solidFill>
                  <a:schemeClr val="tx1"/>
                </a:solidFill>
                <a:effectLst/>
                <a:latin typeface="+mn-lt"/>
                <a:ea typeface="+mn-ea"/>
                <a:cs typeface="+mn-cs"/>
              </a:rPr>
              <a:t> was the ancestor of </a:t>
            </a:r>
            <a:r>
              <a:rPr lang="en-US" sz="1200" b="0" i="0" u="none" strike="noStrike" kern="1200" dirty="0" err="1">
                <a:solidFill>
                  <a:schemeClr val="tx1"/>
                </a:solidFill>
                <a:effectLst/>
                <a:latin typeface="+mn-lt"/>
                <a:ea typeface="+mn-ea"/>
                <a:cs typeface="+mn-cs"/>
              </a:rPr>
              <a:t>Anak</a:t>
            </a:r>
            <a:r>
              <a:rPr lang="en-US" sz="1200" b="0" i="0" u="none" strike="noStrike" kern="1200" dirty="0">
                <a:solidFill>
                  <a:schemeClr val="tx1"/>
                </a:solidFill>
                <a:effectLst/>
                <a:latin typeface="+mn-lt"/>
                <a:ea typeface="+mn-ea"/>
                <a:cs typeface="+mn-cs"/>
              </a:rPr>
              <a:t>.</a:t>
            </a:r>
          </a:p>
          <a:p>
            <a:r>
              <a:rPr lang="en-US" sz="1200" b="1" i="0" u="none" strike="noStrike" kern="1200" baseline="30000" dirty="0">
                <a:solidFill>
                  <a:schemeClr val="tx1"/>
                </a:solidFill>
                <a:effectLst/>
                <a:latin typeface="+mn-lt"/>
                <a:ea typeface="+mn-ea"/>
                <a:cs typeface="+mn-cs"/>
              </a:rPr>
              <a:t>14-15 </a:t>
            </a:r>
            <a:r>
              <a:rPr lang="en-US" sz="1200" b="0" i="0" u="none" strike="noStrike" kern="1200" dirty="0">
                <a:solidFill>
                  <a:schemeClr val="tx1"/>
                </a:solidFill>
                <a:effectLst/>
                <a:latin typeface="+mn-lt"/>
                <a:ea typeface="+mn-ea"/>
                <a:cs typeface="+mn-cs"/>
              </a:rPr>
              <a:t>Caleb drove out three </a:t>
            </a:r>
            <a:r>
              <a:rPr lang="en-US" sz="1200" b="0" i="0" u="none" strike="noStrike" kern="1200" dirty="0" err="1">
                <a:solidFill>
                  <a:schemeClr val="tx1"/>
                </a:solidFill>
                <a:effectLst/>
                <a:latin typeface="+mn-lt"/>
                <a:ea typeface="+mn-ea"/>
                <a:cs typeface="+mn-cs"/>
              </a:rPr>
              <a:t>Anakim</a:t>
            </a:r>
            <a:r>
              <a:rPr lang="en-US" sz="1200" b="0" i="0" u="none" strike="noStrike" kern="1200" dirty="0">
                <a:solidFill>
                  <a:schemeClr val="tx1"/>
                </a:solidFill>
                <a:effectLst/>
                <a:latin typeface="+mn-lt"/>
                <a:ea typeface="+mn-ea"/>
                <a:cs typeface="+mn-cs"/>
              </a:rPr>
              <a:t> from Hebron: </a:t>
            </a:r>
            <a:r>
              <a:rPr lang="en-US" sz="1200" b="0" i="0" u="none" strike="noStrike" kern="1200" dirty="0" err="1">
                <a:solidFill>
                  <a:schemeClr val="tx1"/>
                </a:solidFill>
                <a:effectLst/>
                <a:latin typeface="+mn-lt"/>
                <a:ea typeface="+mn-ea"/>
                <a:cs typeface="+mn-cs"/>
              </a:rPr>
              <a:t>Sheshai</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Ahiman</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Talmai</a:t>
            </a:r>
            <a:r>
              <a:rPr lang="en-US" sz="1200" b="0" i="0" u="none" strike="noStrike" kern="1200" dirty="0">
                <a:solidFill>
                  <a:schemeClr val="tx1"/>
                </a:solidFill>
                <a:effectLst/>
                <a:latin typeface="+mn-lt"/>
                <a:ea typeface="+mn-ea"/>
                <a:cs typeface="+mn-cs"/>
              </a:rPr>
              <a:t>, all descendants of </a:t>
            </a:r>
            <a:r>
              <a:rPr lang="en-US" sz="1200" b="0" i="0" u="none" strike="noStrike" kern="1200" dirty="0" err="1">
                <a:solidFill>
                  <a:schemeClr val="tx1"/>
                </a:solidFill>
                <a:effectLst/>
                <a:latin typeface="+mn-lt"/>
                <a:ea typeface="+mn-ea"/>
                <a:cs typeface="+mn-cs"/>
              </a:rPr>
              <a:t>Anak</a:t>
            </a:r>
            <a:r>
              <a:rPr lang="en-US" sz="1200" b="0" i="0" u="none" strike="noStrike" kern="1200" dirty="0">
                <a:solidFill>
                  <a:schemeClr val="tx1"/>
                </a:solidFill>
                <a:effectLst/>
                <a:latin typeface="+mn-lt"/>
                <a:ea typeface="+mn-ea"/>
                <a:cs typeface="+mn-cs"/>
              </a:rPr>
              <a:t>. He marched up from there against the people of </a:t>
            </a:r>
            <a:r>
              <a:rPr lang="en-US" sz="1200" b="0" i="0" u="none" strike="noStrike" kern="1200" dirty="0" err="1">
                <a:solidFill>
                  <a:schemeClr val="tx1"/>
                </a:solidFill>
                <a:effectLst/>
                <a:latin typeface="+mn-lt"/>
                <a:ea typeface="+mn-ea"/>
                <a:cs typeface="+mn-cs"/>
              </a:rPr>
              <a:t>Debir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Debir</a:t>
            </a:r>
            <a:r>
              <a:rPr lang="en-US" sz="1200" b="0" i="0" u="none" strike="noStrike" kern="1200" dirty="0">
                <a:solidFill>
                  <a:schemeClr val="tx1"/>
                </a:solidFill>
                <a:effectLst/>
                <a:latin typeface="+mn-lt"/>
                <a:ea typeface="+mn-ea"/>
                <a:cs typeface="+mn-cs"/>
              </a:rPr>
              <a:t> used to be called </a:t>
            </a:r>
            <a:r>
              <a:rPr lang="en-US" sz="1200" b="0" i="0" u="none" strike="noStrike" kern="1200" dirty="0" err="1">
                <a:solidFill>
                  <a:schemeClr val="tx1"/>
                </a:solidFill>
                <a:effectLst/>
                <a:latin typeface="+mn-lt"/>
                <a:ea typeface="+mn-ea"/>
                <a:cs typeface="+mn-cs"/>
              </a:rPr>
              <a:t>Kiriath</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Sepher</a:t>
            </a:r>
            <a:r>
              <a:rPr lang="en-US" sz="1200" b="0" i="0" u="none" strike="noStrike" kern="1200" dirty="0">
                <a:solidFill>
                  <a:schemeClr val="tx1"/>
                </a:solidFill>
                <a:effectLst/>
                <a:latin typeface="+mn-lt"/>
                <a:ea typeface="+mn-ea"/>
                <a:cs typeface="+mn-cs"/>
              </a:rPr>
              <a:t>.</a:t>
            </a:r>
          </a:p>
          <a:p>
            <a:r>
              <a:rPr lang="en-US" sz="1200" b="1" i="0" u="none" strike="noStrike" kern="1200" baseline="30000" dirty="0">
                <a:solidFill>
                  <a:schemeClr val="tx1"/>
                </a:solidFill>
                <a:effectLst/>
                <a:latin typeface="+mn-lt"/>
                <a:ea typeface="+mn-ea"/>
                <a:cs typeface="+mn-cs"/>
              </a:rPr>
              <a:t>16-17 </a:t>
            </a:r>
            <a:r>
              <a:rPr lang="en-US" sz="1200" b="0" i="0" u="none" strike="noStrike" kern="1200" dirty="0">
                <a:solidFill>
                  <a:schemeClr val="tx1"/>
                </a:solidFill>
                <a:effectLst/>
                <a:latin typeface="+mn-lt"/>
                <a:ea typeface="+mn-ea"/>
                <a:cs typeface="+mn-cs"/>
              </a:rPr>
              <a:t>Caleb said, “Whoever attacks </a:t>
            </a:r>
            <a:r>
              <a:rPr lang="en-US" sz="1200" b="0" i="0" u="none" strike="noStrike" kern="1200" dirty="0" err="1">
                <a:solidFill>
                  <a:schemeClr val="tx1"/>
                </a:solidFill>
                <a:effectLst/>
                <a:latin typeface="+mn-lt"/>
                <a:ea typeface="+mn-ea"/>
                <a:cs typeface="+mn-cs"/>
              </a:rPr>
              <a:t>Kiriath</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Sepher</a:t>
            </a:r>
            <a:r>
              <a:rPr lang="en-US" sz="1200" b="0" i="0" u="none" strike="noStrike" kern="1200" dirty="0">
                <a:solidFill>
                  <a:schemeClr val="tx1"/>
                </a:solidFill>
                <a:effectLst/>
                <a:latin typeface="+mn-lt"/>
                <a:ea typeface="+mn-ea"/>
                <a:cs typeface="+mn-cs"/>
              </a:rPr>
              <a:t> and takes it, I’ll give my daughter </a:t>
            </a:r>
            <a:r>
              <a:rPr lang="en-US" sz="1200" b="0" i="0" u="none" strike="noStrike" kern="1200" dirty="0" err="1">
                <a:solidFill>
                  <a:schemeClr val="tx1"/>
                </a:solidFill>
                <a:effectLst/>
                <a:latin typeface="+mn-lt"/>
                <a:ea typeface="+mn-ea"/>
                <a:cs typeface="+mn-cs"/>
              </a:rPr>
              <a:t>Acsah</a:t>
            </a:r>
            <a:r>
              <a:rPr lang="en-US" sz="1200" b="0" i="0" u="none" strike="noStrike" kern="1200" dirty="0">
                <a:solidFill>
                  <a:schemeClr val="tx1"/>
                </a:solidFill>
                <a:effectLst/>
                <a:latin typeface="+mn-lt"/>
                <a:ea typeface="+mn-ea"/>
                <a:cs typeface="+mn-cs"/>
              </a:rPr>
              <a:t> to him as his wife.” </a:t>
            </a:r>
            <a:r>
              <a:rPr lang="en-US" sz="1200" b="0" i="0" u="none" strike="noStrike" kern="1200" dirty="0" err="1">
                <a:solidFill>
                  <a:schemeClr val="tx1"/>
                </a:solidFill>
                <a:effectLst/>
                <a:latin typeface="+mn-lt"/>
                <a:ea typeface="+mn-ea"/>
                <a:cs typeface="+mn-cs"/>
              </a:rPr>
              <a:t>Othniel</a:t>
            </a:r>
            <a:r>
              <a:rPr lang="en-US" sz="1200" b="0" i="0" u="none" strike="noStrike" kern="1200" dirty="0">
                <a:solidFill>
                  <a:schemeClr val="tx1"/>
                </a:solidFill>
                <a:effectLst/>
                <a:latin typeface="+mn-lt"/>
                <a:ea typeface="+mn-ea"/>
                <a:cs typeface="+mn-cs"/>
              </a:rPr>
              <a:t> son of </a:t>
            </a:r>
            <a:r>
              <a:rPr lang="en-US" sz="1200" b="0" i="0" u="none" strike="noStrike" kern="1200" dirty="0" err="1">
                <a:solidFill>
                  <a:schemeClr val="tx1"/>
                </a:solidFill>
                <a:effectLst/>
                <a:latin typeface="+mn-lt"/>
                <a:ea typeface="+mn-ea"/>
                <a:cs typeface="+mn-cs"/>
              </a:rPr>
              <a:t>Kenaz</a:t>
            </a:r>
            <a:r>
              <a:rPr lang="en-US" sz="1200" b="0" i="0" u="none" strike="noStrike" kern="1200" dirty="0">
                <a:solidFill>
                  <a:schemeClr val="tx1"/>
                </a:solidFill>
                <a:effectLst/>
                <a:latin typeface="+mn-lt"/>
                <a:ea typeface="+mn-ea"/>
                <a:cs typeface="+mn-cs"/>
              </a:rPr>
              <a:t>, Caleb’s brother, took it; so Caleb gave him his daughter </a:t>
            </a:r>
            <a:r>
              <a:rPr lang="en-US" sz="1200" b="0" i="0" u="none" strike="noStrike" kern="1200" dirty="0" err="1">
                <a:solidFill>
                  <a:schemeClr val="tx1"/>
                </a:solidFill>
                <a:effectLst/>
                <a:latin typeface="+mn-lt"/>
                <a:ea typeface="+mn-ea"/>
                <a:cs typeface="+mn-cs"/>
              </a:rPr>
              <a:t>Acsah</a:t>
            </a:r>
            <a:r>
              <a:rPr lang="en-US" sz="1200" b="0" i="0" u="none" strike="noStrike" kern="1200" dirty="0">
                <a:solidFill>
                  <a:schemeClr val="tx1"/>
                </a:solidFill>
                <a:effectLst/>
                <a:latin typeface="+mn-lt"/>
                <a:ea typeface="+mn-ea"/>
                <a:cs typeface="+mn-cs"/>
              </a:rPr>
              <a:t> as his wife.</a:t>
            </a:r>
          </a:p>
          <a:p>
            <a:r>
              <a:rPr lang="en-US" sz="1200" b="1" i="0" u="none" strike="noStrike" kern="1200" baseline="30000" dirty="0">
                <a:solidFill>
                  <a:schemeClr val="tx1"/>
                </a:solidFill>
                <a:effectLst/>
                <a:latin typeface="+mn-lt"/>
                <a:ea typeface="+mn-ea"/>
                <a:cs typeface="+mn-cs"/>
              </a:rPr>
              <a:t>18-19 </a:t>
            </a:r>
            <a:r>
              <a:rPr lang="en-US" sz="1200" b="0" i="0" u="none" strike="noStrike" kern="1200" dirty="0">
                <a:solidFill>
                  <a:schemeClr val="tx1"/>
                </a:solidFill>
                <a:effectLst/>
                <a:latin typeface="+mn-lt"/>
                <a:ea typeface="+mn-ea"/>
                <a:cs typeface="+mn-cs"/>
              </a:rPr>
              <a:t>When she arrived she got him</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to ask for farmland from her father.</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As she dismounted from her donkey</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Caleb asked her, “What would you like?”</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She said, “Give me a marriage gift.</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You’ve given me desert land;</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Now give me pools of water!”</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And he gave her the upper and the lower pools.</a:t>
            </a:r>
          </a:p>
          <a:p>
            <a:endParaRPr lang="en-US" baseline="0" dirty="0"/>
          </a:p>
          <a:p>
            <a:endParaRPr lang="en-US" baseline="0" dirty="0"/>
          </a:p>
          <a:p>
            <a:r>
              <a:rPr lang="en-US" baseline="0" dirty="0"/>
              <a:t>3. Event/Theme of Passage:</a:t>
            </a:r>
          </a:p>
          <a:p>
            <a:endParaRPr lang="en-US" baseline="0" dirty="0"/>
          </a:p>
          <a:p>
            <a:r>
              <a:rPr lang="en-US" baseline="0" dirty="0"/>
              <a:t>4. Names</a:t>
            </a:r>
          </a:p>
          <a:p>
            <a:r>
              <a:rPr lang="en-US" baseline="0" dirty="0" err="1"/>
              <a:t>Hebron:join</a:t>
            </a:r>
            <a:r>
              <a:rPr lang="en-US" baseline="0" dirty="0"/>
              <a:t>, fascinate, charm, </a:t>
            </a:r>
          </a:p>
          <a:p>
            <a:r>
              <a:rPr lang="en-US" baseline="0" dirty="0" err="1"/>
              <a:t>Debir</a:t>
            </a:r>
            <a:r>
              <a:rPr lang="en-US" baseline="0" dirty="0"/>
              <a:t>: Oracle (the Word) </a:t>
            </a:r>
            <a:r>
              <a:rPr lang="en-US" baseline="0" dirty="0" err="1"/>
              <a:t>pastureless</a:t>
            </a:r>
            <a:br>
              <a:rPr lang="en-US" baseline="0" dirty="0"/>
            </a:br>
            <a:r>
              <a:rPr lang="en-US" baseline="0" dirty="0" err="1"/>
              <a:t>Kirjath</a:t>
            </a:r>
            <a:r>
              <a:rPr lang="en-US" baseline="0" dirty="0"/>
              <a:t> </a:t>
            </a:r>
            <a:r>
              <a:rPr lang="en-US" baseline="0" dirty="0" err="1"/>
              <a:t>Sepher</a:t>
            </a:r>
            <a:r>
              <a:rPr lang="en-US" baseline="0" dirty="0"/>
              <a:t>: (city of branches/book or CITY OF THE BOOK)</a:t>
            </a:r>
          </a:p>
          <a:p>
            <a:r>
              <a:rPr lang="en-US" baseline="0" dirty="0" err="1"/>
              <a:t>Achsah</a:t>
            </a:r>
            <a:r>
              <a:rPr lang="en-US" baseline="0" dirty="0"/>
              <a:t>: Anklet/Tinkling Ornament (tradition says she was very beautiful, that she was a great reward) Caleb offered the most precious thing he possessed for the bravest warrior. She was a joy, an ornament, but much more than that. Her name tells us that she was very precious to Caleb.</a:t>
            </a:r>
          </a:p>
          <a:p>
            <a:r>
              <a:rPr lang="en-US" baseline="0" dirty="0" err="1"/>
              <a:t>Othniel</a:t>
            </a:r>
            <a:r>
              <a:rPr lang="en-US" baseline="0" dirty="0"/>
              <a:t>: the Lion, Strength or Force of God</a:t>
            </a:r>
          </a:p>
          <a:p>
            <a:endParaRPr lang="en-US" baseline="0" dirty="0"/>
          </a:p>
          <a:p>
            <a:r>
              <a:rPr lang="en-US" baseline="0" dirty="0"/>
              <a:t>5. Family Connections (</a:t>
            </a:r>
            <a:r>
              <a:rPr lang="en-US" baseline="0" dirty="0" err="1"/>
              <a:t>Othniel</a:t>
            </a:r>
            <a:r>
              <a:rPr lang="en-US" baseline="0" dirty="0"/>
              <a:t> was </a:t>
            </a:r>
            <a:r>
              <a:rPr lang="en-US" baseline="0" dirty="0" err="1"/>
              <a:t>Calebs</a:t>
            </a:r>
            <a:r>
              <a:rPr lang="en-US" baseline="0" dirty="0"/>
              <a:t> Nephew, married his daughter, not sure if </a:t>
            </a:r>
            <a:r>
              <a:rPr lang="en-US" baseline="0" dirty="0" err="1"/>
              <a:t>Calebs</a:t>
            </a:r>
            <a:r>
              <a:rPr lang="en-US" baseline="0" dirty="0"/>
              <a:t> brother were born with different mothers or fathers-but </a:t>
            </a:r>
            <a:r>
              <a:rPr lang="en-US" baseline="0" dirty="0" err="1"/>
              <a:t>Achsah</a:t>
            </a:r>
            <a:r>
              <a:rPr lang="en-US" baseline="0" dirty="0"/>
              <a:t> and </a:t>
            </a:r>
            <a:r>
              <a:rPr lang="en-US" baseline="0" dirty="0" err="1"/>
              <a:t>Othneil</a:t>
            </a:r>
            <a:r>
              <a:rPr lang="en-US" baseline="0" dirty="0"/>
              <a:t> probably knew each other from family gatherings.</a:t>
            </a:r>
          </a:p>
          <a:p>
            <a:endParaRPr lang="en-US" baseline="0" dirty="0"/>
          </a:p>
          <a:p>
            <a:r>
              <a:rPr lang="en-US" baseline="0" dirty="0"/>
              <a:t>6. Occupations: Warriors, Fighters, Conquerors, Fearless &amp; Faithful. </a:t>
            </a:r>
          </a:p>
          <a:p>
            <a:r>
              <a:rPr lang="en-US" baseline="0" dirty="0"/>
              <a:t>	Cross reference: Judges 3:8-11, </a:t>
            </a:r>
            <a:r>
              <a:rPr lang="en-US" baseline="0" dirty="0" err="1"/>
              <a:t>Othneil</a:t>
            </a:r>
            <a:r>
              <a:rPr lang="en-US" baseline="0" dirty="0"/>
              <a:t> become a judge, the first judge in fact. </a:t>
            </a:r>
          </a:p>
          <a:p>
            <a:endParaRPr lang="en-US" baseline="0" dirty="0"/>
          </a:p>
          <a:p>
            <a:r>
              <a:rPr lang="en-US" baseline="0" dirty="0"/>
              <a:t>7. Context-</a:t>
            </a:r>
          </a:p>
          <a:p>
            <a:pPr marL="171450" indent="-171450">
              <a:buFont typeface="Arial" charset="0"/>
              <a:buChar char="•"/>
            </a:pPr>
            <a:r>
              <a:rPr lang="en-US" baseline="0" dirty="0"/>
              <a:t>time of splitting up of the inheritance.</a:t>
            </a:r>
          </a:p>
          <a:p>
            <a:pPr marL="171450" indent="-171450">
              <a:buFont typeface="Arial" charset="0"/>
              <a:buChar char="•"/>
            </a:pPr>
            <a:r>
              <a:rPr lang="en-US" baseline="0" dirty="0"/>
              <a:t>Caleb claims his portion</a:t>
            </a:r>
          </a:p>
          <a:p>
            <a:pPr marL="171450" indent="-171450">
              <a:buFont typeface="Arial" charset="0"/>
              <a:buChar char="•"/>
            </a:pPr>
            <a:r>
              <a:rPr lang="en-US" baseline="0" dirty="0"/>
              <a:t>Caleb wants to conquer another city in his inheritance but he needs help. He offers the best that he can think of (his daughter) for the most courageous, strongest and bravest warrior. She inspired men to go to war.</a:t>
            </a:r>
          </a:p>
          <a:p>
            <a:pPr marL="171450" indent="-171450">
              <a:buFont typeface="Arial" charset="0"/>
              <a:buChar char="•"/>
            </a:pPr>
            <a:r>
              <a:rPr lang="en-US" baseline="0" dirty="0" err="1"/>
              <a:t>Othniel</a:t>
            </a:r>
            <a:r>
              <a:rPr lang="en-US" baseline="0" dirty="0"/>
              <a:t> answers the call. </a:t>
            </a:r>
          </a:p>
          <a:p>
            <a:pPr marL="171450" indent="-171450">
              <a:buFont typeface="Arial" charset="0"/>
              <a:buChar char="•"/>
            </a:pPr>
            <a:r>
              <a:rPr lang="en-US" baseline="0" dirty="0"/>
              <a:t>They receive a dowry of land in addition to marriage. A dry desert.</a:t>
            </a:r>
          </a:p>
          <a:p>
            <a:pPr marL="171450" indent="-171450">
              <a:buFont typeface="Arial" charset="0"/>
              <a:buChar char="•"/>
            </a:pPr>
            <a:r>
              <a:rPr lang="en-US" baseline="0" dirty="0"/>
              <a:t>They consult on what to do. They settle on </a:t>
            </a:r>
            <a:r>
              <a:rPr lang="en-US" baseline="0" dirty="0" err="1"/>
              <a:t>Achsah</a:t>
            </a:r>
            <a:r>
              <a:rPr lang="en-US" baseline="0" dirty="0"/>
              <a:t> asking something more from her father in addition to the field. She needs water to make it productive. Her families survival and her husbands reputation depend on it. Her husband arranges the meeting. (</a:t>
            </a:r>
            <a:r>
              <a:rPr lang="en-US" baseline="0" dirty="0" err="1"/>
              <a:t>jesus</a:t>
            </a:r>
            <a:r>
              <a:rPr lang="en-US" baseline="0" dirty="0"/>
              <a:t> arranges or </a:t>
            </a:r>
            <a:r>
              <a:rPr lang="en-US" baseline="0" dirty="0" err="1"/>
              <a:t>interceeds</a:t>
            </a:r>
            <a:r>
              <a:rPr lang="en-US" baseline="0" dirty="0"/>
              <a:t> with the Father for us)</a:t>
            </a:r>
          </a:p>
          <a:p>
            <a:pPr marL="171450" indent="-171450">
              <a:buFont typeface="Arial" charset="0"/>
              <a:buChar char="•"/>
            </a:pPr>
            <a:r>
              <a:rPr lang="en-US" baseline="0" dirty="0"/>
              <a:t>Even though Caleb was her father, she approaches him with respect and humility. She was bold, yet respectful. Having faith that when there as a problem, her father was the one to help her solve it. She was her fathers daughter (</a:t>
            </a:r>
            <a:r>
              <a:rPr lang="en-US" baseline="0" dirty="0" err="1"/>
              <a:t>Calebs</a:t>
            </a:r>
            <a:r>
              <a:rPr lang="en-US" baseline="0" dirty="0"/>
              <a:t> past history and faithfulness and boldness)</a:t>
            </a:r>
          </a:p>
          <a:p>
            <a:pPr marL="171450" indent="-171450">
              <a:buFont typeface="Arial" charset="0"/>
              <a:buChar char="•"/>
            </a:pPr>
            <a:r>
              <a:rPr lang="en-US" baseline="0" dirty="0"/>
              <a:t>Water was the most important need she had-she knew only her Father could provide it. (it was technically HIS WATER she wanted-it belonged in his land, his inheritance) </a:t>
            </a:r>
          </a:p>
          <a:p>
            <a:pPr marL="171450" indent="-171450">
              <a:buFont typeface="Arial" charset="0"/>
              <a:buChar char="•"/>
            </a:pPr>
            <a:r>
              <a:rPr lang="en-US" baseline="0" dirty="0"/>
              <a:t>The water was in the city they just conquered. </a:t>
            </a:r>
            <a:r>
              <a:rPr lang="en-US" baseline="0" dirty="0" err="1"/>
              <a:t>Debir</a:t>
            </a:r>
            <a:r>
              <a:rPr lang="en-US" baseline="0" dirty="0"/>
              <a:t> was the city of 14 springs, over flowing with water. The battle provided what they needed. </a:t>
            </a:r>
          </a:p>
          <a:p>
            <a:pPr marL="171450" indent="-171450">
              <a:buFont typeface="Arial" charset="0"/>
              <a:buChar char="•"/>
            </a:pPr>
            <a:endParaRPr lang="en-US" baseline="0" dirty="0"/>
          </a:p>
          <a:p>
            <a:pPr marL="171450" indent="-171450">
              <a:buFont typeface="Arial" charset="0"/>
              <a:buChar char="•"/>
            </a:pPr>
            <a:endParaRPr lang="en-US" baseline="0" dirty="0"/>
          </a:p>
          <a:p>
            <a:r>
              <a:rPr lang="en-US" baseline="0" dirty="0"/>
              <a:t>8. Key Words/Phrases:</a:t>
            </a:r>
          </a:p>
          <a:p>
            <a:r>
              <a:rPr lang="en-US" baseline="0" dirty="0"/>
              <a:t>Southland: parched, dry, desert (most difficult field to work, was this a sign of disrespect to her and her husband? Or was a sign of trust, knowing they were capable of making it fruitful?)</a:t>
            </a:r>
          </a:p>
          <a:p>
            <a:r>
              <a:rPr lang="en-US" baseline="0" dirty="0"/>
              <a:t>Lighted off her donkey (came down of her high horse-sign of respect in ancient times</a:t>
            </a:r>
          </a:p>
          <a:p>
            <a:r>
              <a:rPr lang="en-US" baseline="0" dirty="0"/>
              <a:t>Upper Springs (source of the water, rushing rivers)</a:t>
            </a:r>
          </a:p>
          <a:p>
            <a:r>
              <a:rPr lang="en-US" baseline="0" dirty="0"/>
              <a:t>Lower Springs (pools, easy access, calm)</a:t>
            </a:r>
          </a:p>
          <a:p>
            <a:endParaRPr lang="en-US" baseline="0" dirty="0"/>
          </a:p>
          <a:p>
            <a:r>
              <a:rPr lang="en-US" baseline="0" dirty="0"/>
              <a:t>9. Cultural References: Submission to husband, dismounted (meaning in spiritual terms? Trust &amp; teamwork, humility)</a:t>
            </a:r>
          </a:p>
          <a:p>
            <a:endParaRPr lang="en-US" baseline="0" dirty="0"/>
          </a:p>
          <a:p>
            <a:r>
              <a:rPr lang="en-US" baseline="0" dirty="0"/>
              <a:t>10. Online Resources: What did you learn? (</a:t>
            </a:r>
            <a:r>
              <a:rPr lang="en-US" baseline="0" dirty="0" err="1"/>
              <a:t>achsah</a:t>
            </a:r>
            <a:r>
              <a:rPr lang="en-US" baseline="0" dirty="0"/>
              <a:t> gets a bad rap</a:t>
            </a:r>
            <a:r>
              <a:rPr lang="mr-IN" baseline="0" dirty="0"/>
              <a:t>…</a:t>
            </a:r>
            <a:r>
              <a:rPr lang="en-US" baseline="0" dirty="0" err="1"/>
              <a:t>worman</a:t>
            </a:r>
            <a:r>
              <a:rPr lang="en-US" baseline="0" dirty="0"/>
              <a:t> who wanted more, woman who was discontented, demanding, </a:t>
            </a:r>
            <a:r>
              <a:rPr lang="en-US" baseline="0" dirty="0" err="1"/>
              <a:t>etc</a:t>
            </a:r>
            <a:r>
              <a:rPr lang="mr-IN" baseline="0" dirty="0"/>
              <a:t>…</a:t>
            </a:r>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04A7471-4B5C-7E40-9F30-0F93B155B879}" type="slidenum">
              <a:rPr lang="en-US" smtClean="0"/>
              <a:t>23</a:t>
            </a:fld>
            <a:endParaRPr lang="en-US"/>
          </a:p>
        </p:txBody>
      </p:sp>
    </p:spTree>
    <p:extLst>
      <p:ext uri="{BB962C8B-B14F-4D97-AF65-F5344CB8AC3E}">
        <p14:creationId xmlns:p14="http://schemas.microsoft.com/office/powerpoint/2010/main" val="58947512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smtClean="0"/>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4/8/2019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4/8/2019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4/8/2019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4/8/2019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4/8/2019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4/8/2019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4/8/2019</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4/8/2019</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4/8/2019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9848" y="1455083"/>
            <a:ext cx="9966960" cy="3035808"/>
          </a:xfrm>
        </p:spPr>
        <p:txBody>
          <a:bodyPr/>
          <a:lstStyle/>
          <a:p>
            <a:r>
              <a:rPr lang="en-US" dirty="0"/>
              <a:t>Bible Verse Mapping</a:t>
            </a:r>
          </a:p>
        </p:txBody>
      </p:sp>
      <p:sp>
        <p:nvSpPr>
          <p:cNvPr id="3" name="Subtitle 2"/>
          <p:cNvSpPr>
            <a:spLocks noGrp="1"/>
          </p:cNvSpPr>
          <p:nvPr>
            <p:ph type="subTitle" idx="1"/>
          </p:nvPr>
        </p:nvSpPr>
        <p:spPr/>
        <p:txBody>
          <a:bodyPr/>
          <a:lstStyle/>
          <a:p>
            <a:r>
              <a:rPr lang="en-US" dirty="0"/>
              <a:t>Digging Deep To Know Our          Fathers             Heart</a:t>
            </a:r>
          </a:p>
        </p:txBody>
      </p:sp>
      <p:pic>
        <p:nvPicPr>
          <p:cNvPr id="6" name="Picture 5"/>
          <p:cNvPicPr>
            <a:picLocks noChangeAspect="1"/>
          </p:cNvPicPr>
          <p:nvPr/>
        </p:nvPicPr>
        <p:blipFill>
          <a:blip r:embed="rId2"/>
          <a:stretch>
            <a:fillRect/>
          </a:stretch>
        </p:blipFill>
        <p:spPr>
          <a:xfrm rot="669418">
            <a:off x="4050345" y="3048869"/>
            <a:ext cx="5529970" cy="3750350"/>
          </a:xfrm>
          <a:prstGeom prst="rect">
            <a:avLst/>
          </a:prstGeom>
        </p:spPr>
      </p:pic>
    </p:spTree>
    <p:extLst>
      <p:ext uri="{BB962C8B-B14F-4D97-AF65-F5344CB8AC3E}">
        <p14:creationId xmlns:p14="http://schemas.microsoft.com/office/powerpoint/2010/main" val="33037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Rules</a:t>
            </a:r>
          </a:p>
        </p:txBody>
      </p:sp>
      <p:sp>
        <p:nvSpPr>
          <p:cNvPr id="3" name="Content Placeholder 2"/>
          <p:cNvSpPr>
            <a:spLocks noGrp="1"/>
          </p:cNvSpPr>
          <p:nvPr>
            <p:ph idx="1"/>
          </p:nvPr>
        </p:nvSpPr>
        <p:spPr>
          <a:xfrm>
            <a:off x="1069848" y="2121407"/>
            <a:ext cx="10058399" cy="4353533"/>
          </a:xfrm>
        </p:spPr>
        <p:txBody>
          <a:bodyPr/>
          <a:lstStyle/>
          <a:p>
            <a:pPr lvl="1"/>
            <a:r>
              <a:rPr lang="en-US" sz="2000" dirty="0"/>
              <a:t>Use the Whole Bible</a:t>
            </a:r>
          </a:p>
          <a:p>
            <a:pPr lvl="1"/>
            <a:r>
              <a:rPr lang="en-US" sz="2000" dirty="0"/>
              <a:t>Bible does NOT contradict itself</a:t>
            </a:r>
          </a:p>
          <a:p>
            <a:pPr lvl="1"/>
            <a:r>
              <a:rPr lang="en-US" sz="2000" dirty="0"/>
              <a:t>Bible interprets itself</a:t>
            </a:r>
          </a:p>
          <a:p>
            <a:pPr lvl="1"/>
            <a:r>
              <a:rPr lang="en-US" sz="2000" dirty="0"/>
              <a:t>Principles are universal (apply in all times/places/cultures)</a:t>
            </a:r>
          </a:p>
          <a:p>
            <a:pPr lvl="1"/>
            <a:endParaRPr lang="en-US" sz="2000" dirty="0"/>
          </a:p>
          <a:p>
            <a:pPr lvl="1"/>
            <a:r>
              <a:rPr lang="en-US" sz="2000" dirty="0"/>
              <a:t>Context </a:t>
            </a:r>
          </a:p>
          <a:p>
            <a:pPr lvl="2"/>
            <a:r>
              <a:rPr lang="en-US" sz="2000" dirty="0"/>
              <a:t>Who, What, Where, When, Why, How</a:t>
            </a:r>
          </a:p>
          <a:p>
            <a:pPr lvl="2"/>
            <a:r>
              <a:rPr lang="en-US" sz="2000" dirty="0"/>
              <a:t>Cultural Norms, Society</a:t>
            </a:r>
          </a:p>
          <a:p>
            <a:pPr lvl="2"/>
            <a:r>
              <a:rPr lang="en-US" sz="2000" dirty="0"/>
              <a:t>History</a:t>
            </a:r>
          </a:p>
          <a:p>
            <a:pPr lvl="2"/>
            <a:r>
              <a:rPr lang="en-US" sz="2000" dirty="0"/>
              <a:t>Before &amp; After</a:t>
            </a:r>
          </a:p>
        </p:txBody>
      </p:sp>
      <p:pic>
        <p:nvPicPr>
          <p:cNvPr id="4" name="Picture 3"/>
          <p:cNvPicPr>
            <a:picLocks noChangeAspect="1"/>
          </p:cNvPicPr>
          <p:nvPr/>
        </p:nvPicPr>
        <p:blipFill>
          <a:blip r:embed="rId2"/>
          <a:stretch>
            <a:fillRect/>
          </a:stretch>
        </p:blipFill>
        <p:spPr>
          <a:xfrm>
            <a:off x="8315324" y="3657600"/>
            <a:ext cx="2441695" cy="2817340"/>
          </a:xfrm>
          <a:prstGeom prst="rect">
            <a:avLst/>
          </a:prstGeom>
        </p:spPr>
      </p:pic>
    </p:spTree>
    <p:extLst>
      <p:ext uri="{BB962C8B-B14F-4D97-AF65-F5344CB8AC3E}">
        <p14:creationId xmlns:p14="http://schemas.microsoft.com/office/powerpoint/2010/main" val="198908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Look For </a:t>
            </a:r>
          </a:p>
        </p:txBody>
      </p:sp>
      <p:sp>
        <p:nvSpPr>
          <p:cNvPr id="3" name="Content Placeholder 2"/>
          <p:cNvSpPr>
            <a:spLocks noGrp="1"/>
          </p:cNvSpPr>
          <p:nvPr>
            <p:ph idx="1"/>
          </p:nvPr>
        </p:nvSpPr>
        <p:spPr/>
        <p:txBody>
          <a:bodyPr>
            <a:normAutofit/>
          </a:bodyPr>
          <a:lstStyle/>
          <a:p>
            <a:pPr lvl="1"/>
            <a:r>
              <a:rPr lang="en-US" sz="2000" dirty="0"/>
              <a:t>Author</a:t>
            </a:r>
          </a:p>
          <a:p>
            <a:pPr lvl="1"/>
            <a:r>
              <a:rPr lang="en-US" sz="2000" dirty="0"/>
              <a:t>Intended audience</a:t>
            </a:r>
          </a:p>
          <a:p>
            <a:pPr lvl="1"/>
            <a:r>
              <a:rPr lang="en-US" sz="2000" dirty="0"/>
              <a:t>Context</a:t>
            </a:r>
          </a:p>
          <a:p>
            <a:pPr lvl="1"/>
            <a:r>
              <a:rPr lang="en-US" sz="2000" dirty="0"/>
              <a:t>Significant events/Theme</a:t>
            </a:r>
          </a:p>
          <a:p>
            <a:pPr lvl="1"/>
            <a:r>
              <a:rPr lang="en-US" sz="2000" dirty="0"/>
              <a:t>Characters/Names</a:t>
            </a:r>
          </a:p>
          <a:p>
            <a:pPr lvl="1"/>
            <a:r>
              <a:rPr lang="en-US" sz="2000" dirty="0"/>
              <a:t>Relationships (Families, Friends, </a:t>
            </a:r>
            <a:r>
              <a:rPr lang="en-US" sz="2000" dirty="0" err="1"/>
              <a:t>etc</a:t>
            </a:r>
            <a:r>
              <a:rPr lang="mr-IN" sz="2000" dirty="0"/>
              <a:t>…</a:t>
            </a:r>
            <a:r>
              <a:rPr lang="en-US" sz="2000" dirty="0"/>
              <a:t>)</a:t>
            </a:r>
          </a:p>
          <a:p>
            <a:pPr lvl="1"/>
            <a:r>
              <a:rPr lang="en-US" sz="2000" dirty="0"/>
              <a:t>Occupations</a:t>
            </a:r>
          </a:p>
          <a:p>
            <a:pPr lvl="1"/>
            <a:r>
              <a:rPr lang="en-US" sz="2000" dirty="0"/>
              <a:t>Key Words</a:t>
            </a:r>
          </a:p>
          <a:p>
            <a:pPr lvl="1"/>
            <a:r>
              <a:rPr lang="en-US" sz="2000" dirty="0"/>
              <a:t>Key Phrases</a:t>
            </a:r>
          </a:p>
          <a:p>
            <a:pPr lvl="1"/>
            <a:r>
              <a:rPr lang="en-US" sz="2000" dirty="0"/>
              <a:t>Verbs</a:t>
            </a:r>
          </a:p>
          <a:p>
            <a:pPr lvl="1"/>
            <a:r>
              <a:rPr lang="en-US" sz="2000" dirty="0"/>
              <a:t>Connecting Words (is, as, of, to, with, be)</a:t>
            </a:r>
          </a:p>
        </p:txBody>
      </p:sp>
      <p:pic>
        <p:nvPicPr>
          <p:cNvPr id="4" name="Picture 3"/>
          <p:cNvPicPr>
            <a:picLocks noChangeAspect="1"/>
          </p:cNvPicPr>
          <p:nvPr/>
        </p:nvPicPr>
        <p:blipFill>
          <a:blip r:embed="rId2"/>
          <a:stretch>
            <a:fillRect/>
          </a:stretch>
        </p:blipFill>
        <p:spPr>
          <a:xfrm>
            <a:off x="7205472" y="3073844"/>
            <a:ext cx="3637026" cy="3637026"/>
          </a:xfrm>
          <a:prstGeom prst="rect">
            <a:avLst/>
          </a:prstGeom>
        </p:spPr>
      </p:pic>
    </p:spTree>
    <p:extLst>
      <p:ext uri="{BB962C8B-B14F-4D97-AF65-F5344CB8AC3E}">
        <p14:creationId xmlns:p14="http://schemas.microsoft.com/office/powerpoint/2010/main" val="54121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86497"/>
            <a:ext cx="3200400" cy="1265237"/>
          </a:xfrm>
        </p:spPr>
        <p:txBody>
          <a:bodyPr>
            <a:normAutofit/>
          </a:bodyPr>
          <a:lstStyle/>
          <a:p>
            <a:pPr algn="ctr"/>
            <a:r>
              <a:rPr lang="en-US" sz="4000" dirty="0"/>
              <a:t>Word Research</a:t>
            </a:r>
          </a:p>
        </p:txBody>
      </p:sp>
      <p:sp>
        <p:nvSpPr>
          <p:cNvPr id="3" name="Content Placeholder 2"/>
          <p:cNvSpPr>
            <a:spLocks noGrp="1"/>
          </p:cNvSpPr>
          <p:nvPr>
            <p:ph idx="1"/>
          </p:nvPr>
        </p:nvSpPr>
        <p:spPr>
          <a:xfrm>
            <a:off x="-268224" y="86497"/>
            <a:ext cx="8534894" cy="6672649"/>
          </a:xfrm>
        </p:spPr>
        <p:txBody>
          <a:bodyPr>
            <a:normAutofit/>
          </a:bodyPr>
          <a:lstStyle/>
          <a:p>
            <a:pPr marL="274320" lvl="1" indent="0" algn="ctr">
              <a:buNone/>
            </a:pPr>
            <a:endParaRPr lang="en-US" dirty="0"/>
          </a:p>
          <a:p>
            <a:pPr marL="274320" lvl="1" indent="0" algn="ctr">
              <a:buNone/>
            </a:pPr>
            <a:r>
              <a:rPr lang="en-US" b="1" u="sng" dirty="0"/>
              <a:t>EXAMPLE</a:t>
            </a:r>
          </a:p>
          <a:p>
            <a:pPr marL="274320" lvl="1" indent="0" algn="ctr">
              <a:buNone/>
            </a:pPr>
            <a:r>
              <a:rPr lang="en-US" dirty="0"/>
              <a:t>AFFIX (ROOT) = “STRUCT” = TO BUILD</a:t>
            </a:r>
          </a:p>
          <a:p>
            <a:pPr marL="274320" lvl="1" indent="0">
              <a:buNone/>
            </a:pPr>
            <a:endParaRPr lang="en-US" dirty="0"/>
          </a:p>
          <a:p>
            <a:pPr marL="274320" lvl="1" indent="0">
              <a:buNone/>
            </a:pPr>
            <a:r>
              <a:rPr lang="en-US" b="1" i="1" u="sng" dirty="0"/>
              <a:t>Word</a:t>
            </a:r>
            <a:r>
              <a:rPr lang="en-US" b="1" dirty="0"/>
              <a:t>		   </a:t>
            </a:r>
            <a:r>
              <a:rPr lang="en-US" b="1" i="1" u="sng" dirty="0"/>
              <a:t>Prefix</a:t>
            </a:r>
            <a:r>
              <a:rPr lang="en-US" b="1" dirty="0"/>
              <a:t>	        </a:t>
            </a:r>
            <a:r>
              <a:rPr lang="en-US" b="1" i="1" u="sng" dirty="0"/>
              <a:t>Affix</a:t>
            </a:r>
            <a:r>
              <a:rPr lang="en-US" b="1" dirty="0"/>
              <a:t>      </a:t>
            </a:r>
            <a:r>
              <a:rPr lang="en-US" b="1" i="1" u="sng" dirty="0"/>
              <a:t>Suffix</a:t>
            </a:r>
            <a:r>
              <a:rPr lang="en-US" dirty="0"/>
              <a:t>		</a:t>
            </a:r>
            <a:r>
              <a:rPr lang="en-US" b="1" i="1" u="sng" dirty="0"/>
              <a:t>Meaning</a:t>
            </a:r>
          </a:p>
          <a:p>
            <a:pPr marL="274320" lvl="1" indent="0">
              <a:buNone/>
            </a:pPr>
            <a:r>
              <a:rPr lang="en-US" u="sng" dirty="0"/>
              <a:t>In/</a:t>
            </a:r>
            <a:r>
              <a:rPr lang="en-US" u="sng" dirty="0" err="1"/>
              <a:t>struct</a:t>
            </a:r>
            <a:r>
              <a:rPr lang="en-US" u="sng" dirty="0"/>
              <a:t> 	   in = into      Build		              Build into</a:t>
            </a:r>
          </a:p>
          <a:p>
            <a:pPr marL="274320" lvl="1" indent="0">
              <a:buNone/>
            </a:pPr>
            <a:endParaRPr lang="en-US" u="sng" dirty="0"/>
          </a:p>
          <a:p>
            <a:pPr marL="274320" lvl="1" indent="0">
              <a:buNone/>
            </a:pPr>
            <a:r>
              <a:rPr lang="en-US" u="sng" dirty="0"/>
              <a:t>In/</a:t>
            </a:r>
            <a:r>
              <a:rPr lang="en-US" u="sng" dirty="0" err="1"/>
              <a:t>struct</a:t>
            </a:r>
            <a:r>
              <a:rPr lang="en-US" u="sng" dirty="0"/>
              <a:t>/</a:t>
            </a:r>
            <a:r>
              <a:rPr lang="en-US" u="sng" dirty="0" err="1"/>
              <a:t>ed</a:t>
            </a:r>
            <a:r>
              <a:rPr lang="en-US" u="sng" dirty="0"/>
              <a:t> 	   in = into      Build      </a:t>
            </a:r>
            <a:r>
              <a:rPr lang="en-US" u="sng" dirty="0" err="1"/>
              <a:t>ed</a:t>
            </a:r>
            <a:r>
              <a:rPr lang="en-US" u="sng" dirty="0"/>
              <a:t> = in the past          Built into</a:t>
            </a:r>
          </a:p>
          <a:p>
            <a:pPr marL="274320" lvl="1" indent="0">
              <a:buNone/>
            </a:pPr>
            <a:endParaRPr lang="en-US" u="sng" dirty="0"/>
          </a:p>
          <a:p>
            <a:pPr marL="274320" lvl="1" indent="0">
              <a:buNone/>
            </a:pPr>
            <a:r>
              <a:rPr lang="en-US" u="sng" dirty="0"/>
              <a:t>In/</a:t>
            </a:r>
            <a:r>
              <a:rPr lang="en-US" u="sng" dirty="0" err="1"/>
              <a:t>struct</a:t>
            </a:r>
            <a:r>
              <a:rPr lang="en-US" u="sng" dirty="0"/>
              <a:t>/or 	   in = into      Build      or = one who	             One who builds into</a:t>
            </a:r>
          </a:p>
          <a:p>
            <a:pPr marL="274320" lvl="1" indent="0">
              <a:buNone/>
            </a:pPr>
            <a:endParaRPr lang="en-US" u="sng" dirty="0"/>
          </a:p>
          <a:p>
            <a:pPr marL="274320" lvl="1" indent="0">
              <a:buNone/>
            </a:pPr>
            <a:r>
              <a:rPr lang="en-US" u="sng" dirty="0"/>
              <a:t>In/</a:t>
            </a:r>
            <a:r>
              <a:rPr lang="en-US" u="sng" dirty="0" err="1"/>
              <a:t>struc</a:t>
            </a:r>
            <a:r>
              <a:rPr lang="en-US" u="sng" dirty="0"/>
              <a:t>/</a:t>
            </a:r>
            <a:r>
              <a:rPr lang="en-US" u="sng" dirty="0" err="1"/>
              <a:t>tion</a:t>
            </a:r>
            <a:r>
              <a:rPr lang="en-US" u="sng" dirty="0"/>
              <a:t>	   in = into      Build      ion = act/action         Act of Building into</a:t>
            </a:r>
          </a:p>
          <a:p>
            <a:pPr marL="274320" lvl="1" indent="0">
              <a:buNone/>
            </a:pPr>
            <a:endParaRPr lang="en-US" u="sng" dirty="0"/>
          </a:p>
          <a:p>
            <a:pPr marL="274320" lvl="1" indent="0">
              <a:buNone/>
            </a:pPr>
            <a:r>
              <a:rPr lang="en-US" u="sng" dirty="0" err="1"/>
              <a:t>Struct</a:t>
            </a:r>
            <a:r>
              <a:rPr lang="en-US" u="sng" dirty="0"/>
              <a:t>/</a:t>
            </a:r>
            <a:r>
              <a:rPr lang="en-US" u="sng" dirty="0" err="1"/>
              <a:t>ure</a:t>
            </a:r>
            <a:r>
              <a:rPr lang="en-US" u="sng" dirty="0"/>
              <a:t>		        Build      </a:t>
            </a:r>
            <a:r>
              <a:rPr lang="en-US" u="sng" dirty="0" err="1"/>
              <a:t>ure</a:t>
            </a:r>
            <a:r>
              <a:rPr lang="en-US" u="sng" dirty="0"/>
              <a:t> = result 	             Result of building</a:t>
            </a:r>
          </a:p>
          <a:p>
            <a:pPr marL="274320" lvl="1" indent="0">
              <a:buNone/>
            </a:pPr>
            <a:endParaRPr lang="en-US" u="sng" dirty="0"/>
          </a:p>
          <a:p>
            <a:pPr marL="274320" lvl="1" indent="0">
              <a:buNone/>
            </a:pPr>
            <a:r>
              <a:rPr lang="en-US" u="sng" dirty="0"/>
              <a:t>Con/</a:t>
            </a:r>
            <a:r>
              <a:rPr lang="en-US" u="sng" dirty="0" err="1"/>
              <a:t>struct</a:t>
            </a:r>
            <a:r>
              <a:rPr lang="en-US" u="sng" dirty="0"/>
              <a:t>	   con = with  Build		              Build with</a:t>
            </a:r>
          </a:p>
          <a:p>
            <a:pPr marL="274320" lvl="1" indent="0">
              <a:buNone/>
            </a:pPr>
            <a:r>
              <a:rPr lang="en-US" dirty="0"/>
              <a:t>	</a:t>
            </a:r>
            <a:endParaRPr lang="en-US" u="sng" dirty="0"/>
          </a:p>
          <a:p>
            <a:pPr marL="274320" lvl="1" indent="0">
              <a:buNone/>
            </a:pPr>
            <a:r>
              <a:rPr lang="en-US" u="sng" dirty="0"/>
              <a:t>Con/</a:t>
            </a:r>
            <a:r>
              <a:rPr lang="en-US" u="sng" dirty="0" err="1"/>
              <a:t>struct</a:t>
            </a:r>
            <a:r>
              <a:rPr lang="en-US" u="sng" dirty="0"/>
              <a:t>/</a:t>
            </a:r>
            <a:r>
              <a:rPr lang="en-US" u="sng" dirty="0" err="1"/>
              <a:t>ed</a:t>
            </a:r>
            <a:r>
              <a:rPr lang="en-US" u="sng" dirty="0"/>
              <a:t>	   con = with  Build      </a:t>
            </a:r>
            <a:r>
              <a:rPr lang="en-US" u="sng" dirty="0" err="1"/>
              <a:t>ed</a:t>
            </a:r>
            <a:r>
              <a:rPr lang="en-US" u="sng" dirty="0"/>
              <a:t> = in the past          Built w/results</a:t>
            </a:r>
          </a:p>
          <a:p>
            <a:pPr marL="274320" lvl="1" indent="0">
              <a:buNone/>
            </a:pPr>
            <a:endParaRPr lang="en-US" dirty="0"/>
          </a:p>
        </p:txBody>
      </p:sp>
      <p:sp>
        <p:nvSpPr>
          <p:cNvPr id="4" name="Text Placeholder 3"/>
          <p:cNvSpPr>
            <a:spLocks noGrp="1"/>
          </p:cNvSpPr>
          <p:nvPr>
            <p:ph type="body" sz="half" idx="2"/>
          </p:nvPr>
        </p:nvSpPr>
        <p:spPr>
          <a:xfrm>
            <a:off x="8266670" y="1250067"/>
            <a:ext cx="3925330" cy="5139158"/>
          </a:xfrm>
        </p:spPr>
        <p:txBody>
          <a:bodyPr>
            <a:normAutofit fontScale="85000" lnSpcReduction="10000"/>
          </a:bodyPr>
          <a:lstStyle/>
          <a:p>
            <a:pPr algn="ctr"/>
            <a:r>
              <a:rPr lang="en-US" sz="3200" b="1" dirty="0"/>
              <a:t>Etymology </a:t>
            </a:r>
          </a:p>
          <a:p>
            <a:r>
              <a:rPr lang="en-US" sz="2000" dirty="0"/>
              <a:t>Parts of a Word: Breaks down into Morphemes or “units of meaning”</a:t>
            </a:r>
          </a:p>
          <a:p>
            <a:pPr marL="342900" indent="-342900">
              <a:buFont typeface="Arial" charset="0"/>
              <a:buChar char="•"/>
            </a:pPr>
            <a:r>
              <a:rPr lang="en-US" sz="2000" dirty="0"/>
              <a:t>Affix (Root)</a:t>
            </a:r>
          </a:p>
          <a:p>
            <a:pPr marL="342900" indent="-342900">
              <a:buFont typeface="Arial" charset="0"/>
              <a:buChar char="•"/>
            </a:pPr>
            <a:r>
              <a:rPr lang="en-US" sz="2000" dirty="0"/>
              <a:t>Prefix (Before the Affix)</a:t>
            </a:r>
          </a:p>
          <a:p>
            <a:pPr marL="342900" indent="-342900">
              <a:buFont typeface="Arial" charset="0"/>
              <a:buChar char="•"/>
            </a:pPr>
            <a:r>
              <a:rPr lang="en-US" sz="2000" dirty="0"/>
              <a:t>Suffix (After the Affix)</a:t>
            </a:r>
          </a:p>
          <a:p>
            <a:r>
              <a:rPr lang="en-US" sz="2000" dirty="0"/>
              <a:t>*Different languages arrange these in different ways and have different affixes (related root words) which amplify the meaning of the concept.</a:t>
            </a:r>
          </a:p>
          <a:p>
            <a:r>
              <a:rPr lang="en-US" sz="2000" dirty="0"/>
              <a:t>*Morris Dictionary of </a:t>
            </a:r>
            <a:r>
              <a:rPr lang="en-US" sz="2000" b="1" dirty="0"/>
              <a:t>Word</a:t>
            </a:r>
            <a:r>
              <a:rPr lang="en-US" sz="2000" dirty="0"/>
              <a:t> and Phrase </a:t>
            </a:r>
            <a:r>
              <a:rPr lang="en-US" sz="2000" b="1" dirty="0"/>
              <a:t>Origins</a:t>
            </a:r>
          </a:p>
          <a:p>
            <a:endParaRPr lang="en-US" sz="1100" b="1" dirty="0"/>
          </a:p>
          <a:p>
            <a:pPr>
              <a:lnSpc>
                <a:spcPct val="110000"/>
              </a:lnSpc>
              <a:spcBef>
                <a:spcPts val="0"/>
              </a:spcBef>
            </a:pPr>
            <a:r>
              <a:rPr lang="en-US" sz="2000" b="1" dirty="0"/>
              <a:t>God reveals Himself in WORDS! Christ was the Living Word, the concepts of God made flesh. </a:t>
            </a:r>
          </a:p>
          <a:p>
            <a:pPr>
              <a:lnSpc>
                <a:spcPct val="110000"/>
              </a:lnSpc>
              <a:spcBef>
                <a:spcPts val="0"/>
              </a:spcBef>
            </a:pPr>
            <a:endParaRPr lang="en-US" sz="2000" dirty="0"/>
          </a:p>
          <a:p>
            <a:endParaRPr lang="en-US" sz="2000" dirty="0"/>
          </a:p>
          <a:p>
            <a:endParaRPr lang="en-US" sz="2000" dirty="0"/>
          </a:p>
        </p:txBody>
      </p:sp>
    </p:spTree>
    <p:extLst>
      <p:ext uri="{BB962C8B-B14F-4D97-AF65-F5344CB8AC3E}">
        <p14:creationId xmlns:p14="http://schemas.microsoft.com/office/powerpoint/2010/main" val="120107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138896"/>
            <a:ext cx="3200400" cy="1288386"/>
          </a:xfrm>
        </p:spPr>
        <p:txBody>
          <a:bodyPr>
            <a:normAutofit/>
          </a:bodyPr>
          <a:lstStyle/>
          <a:p>
            <a:pPr algn="ctr"/>
            <a:r>
              <a:rPr lang="en-US" sz="4000" dirty="0"/>
              <a:t>Word Research</a:t>
            </a:r>
          </a:p>
        </p:txBody>
      </p:sp>
      <p:sp>
        <p:nvSpPr>
          <p:cNvPr id="3" name="Content Placeholder 2"/>
          <p:cNvSpPr>
            <a:spLocks noGrp="1"/>
          </p:cNvSpPr>
          <p:nvPr>
            <p:ph idx="1"/>
          </p:nvPr>
        </p:nvSpPr>
        <p:spPr>
          <a:xfrm>
            <a:off x="122003" y="257175"/>
            <a:ext cx="8167816" cy="6501970"/>
          </a:xfrm>
        </p:spPr>
        <p:txBody>
          <a:bodyPr>
            <a:normAutofit/>
          </a:bodyPr>
          <a:lstStyle/>
          <a:p>
            <a:pPr marL="0" indent="0" algn="ctr">
              <a:buNone/>
            </a:pPr>
            <a:r>
              <a:rPr lang="en-US" sz="3500" dirty="0"/>
              <a:t>Meanings vary with culture &amp; time</a:t>
            </a:r>
          </a:p>
          <a:p>
            <a:pPr marL="0" indent="0">
              <a:buNone/>
            </a:pPr>
            <a:r>
              <a:rPr lang="en-US" dirty="0"/>
              <a:t>Words do not always hold the same meanings and concepts as they may have originally. Words are often assigned unintended or distorted meanings as the culture, society and ideas change. When we can define the origin of what was said we have a much better understanding of the complete concept behind the thought and a better understanding of issues being discussed.</a:t>
            </a:r>
          </a:p>
          <a:p>
            <a:pPr marL="0" indent="0" algn="ctr">
              <a:buNone/>
            </a:pPr>
            <a:endParaRPr lang="en-US" b="1" dirty="0"/>
          </a:p>
          <a:p>
            <a:pPr marL="0" indent="0" algn="ctr">
              <a:buNone/>
            </a:pPr>
            <a:r>
              <a:rPr lang="en-US" b="1" dirty="0"/>
              <a:t>EXAMPLES: </a:t>
            </a:r>
          </a:p>
          <a:p>
            <a:r>
              <a:rPr lang="en-US" b="1" dirty="0"/>
              <a:t>Nice</a:t>
            </a:r>
            <a:r>
              <a:rPr lang="en-US" dirty="0"/>
              <a:t>: This word used to mean “silly, foolish, simple.” Far from the compliment it is today!</a:t>
            </a:r>
          </a:p>
          <a:p>
            <a:r>
              <a:rPr lang="en-US" b="1" dirty="0"/>
              <a:t>Awful</a:t>
            </a:r>
            <a:r>
              <a:rPr lang="en-US" dirty="0"/>
              <a:t>: Awful used to be “worthy of awe” which is how we get expressions like “the awful majesty of God.”</a:t>
            </a:r>
          </a:p>
          <a:p>
            <a:r>
              <a:rPr lang="en-US" b="1" dirty="0"/>
              <a:t>Clue</a:t>
            </a:r>
            <a:r>
              <a:rPr lang="en-US" dirty="0"/>
              <a:t>: Centuries ago, a clue (or clew) was a ball of yarn. Think about threading your way through a maze and you’ll see how we got from yarn to key bits of evidence that help us solve things.</a:t>
            </a:r>
          </a:p>
          <a:p>
            <a:pPr marL="0" indent="0">
              <a:buNone/>
            </a:pPr>
            <a:r>
              <a:rPr lang="en-US" sz="1400" b="1" dirty="0"/>
              <a:t>(Ann </a:t>
            </a:r>
            <a:r>
              <a:rPr lang="en-US" sz="1400" b="1" dirty="0" err="1"/>
              <a:t>Curzan</a:t>
            </a:r>
            <a:r>
              <a:rPr lang="en-US" sz="1400" b="1" dirty="0"/>
              <a:t>, TED Talks)</a:t>
            </a:r>
          </a:p>
          <a:p>
            <a:pPr marL="0" indent="0">
              <a:buNone/>
            </a:pPr>
            <a:endParaRPr lang="en-US" dirty="0"/>
          </a:p>
          <a:p>
            <a:pPr marL="0" indent="0" algn="ctr">
              <a:buNone/>
            </a:pPr>
            <a:endParaRPr lang="en-US" dirty="0"/>
          </a:p>
          <a:p>
            <a:pPr algn="ctr"/>
            <a:endParaRPr lang="en-US" dirty="0"/>
          </a:p>
          <a:p>
            <a:pPr marL="274320" lvl="1" indent="0" algn="ctr">
              <a:buNone/>
            </a:pPr>
            <a:endParaRPr lang="en-US" dirty="0"/>
          </a:p>
        </p:txBody>
      </p:sp>
      <p:sp>
        <p:nvSpPr>
          <p:cNvPr id="4" name="Text Placeholder 3"/>
          <p:cNvSpPr>
            <a:spLocks noGrp="1"/>
          </p:cNvSpPr>
          <p:nvPr>
            <p:ph type="body" sz="half" idx="2"/>
          </p:nvPr>
        </p:nvSpPr>
        <p:spPr>
          <a:xfrm>
            <a:off x="8549640" y="1427282"/>
            <a:ext cx="3498198" cy="5331863"/>
          </a:xfrm>
        </p:spPr>
        <p:txBody>
          <a:bodyPr>
            <a:normAutofit fontScale="92500" lnSpcReduction="20000"/>
          </a:bodyPr>
          <a:lstStyle/>
          <a:p>
            <a:pPr algn="ctr"/>
            <a:r>
              <a:rPr lang="en-US" sz="3200" b="1" dirty="0"/>
              <a:t>Define</a:t>
            </a:r>
          </a:p>
          <a:p>
            <a:r>
              <a:rPr lang="en-US" sz="2000" dirty="0"/>
              <a:t>to state or set forth the </a:t>
            </a:r>
            <a:r>
              <a:rPr lang="en-US" sz="2000" b="1" dirty="0"/>
              <a:t>meaning</a:t>
            </a:r>
            <a:r>
              <a:rPr lang="en-US" sz="2000" dirty="0"/>
              <a:t> of (a </a:t>
            </a:r>
            <a:r>
              <a:rPr lang="en-US" sz="2000" b="1" dirty="0"/>
              <a:t>word</a:t>
            </a:r>
            <a:r>
              <a:rPr lang="en-US" sz="2000" dirty="0"/>
              <a:t>, phrase, etc.): to explain or identify the nature or essential qualities of; describe</a:t>
            </a:r>
          </a:p>
          <a:p>
            <a:endParaRPr lang="en-US" sz="2000" dirty="0"/>
          </a:p>
          <a:p>
            <a:r>
              <a:rPr lang="en-US" sz="2000" dirty="0"/>
              <a:t>definitions enable us to have a common understanding of a </a:t>
            </a:r>
            <a:r>
              <a:rPr lang="en-US" sz="2000" b="1" dirty="0"/>
              <a:t>word</a:t>
            </a:r>
            <a:r>
              <a:rPr lang="en-US" sz="2000" dirty="0"/>
              <a:t> or subject; they allow us to all be on the same page when discussing or reading a passage</a:t>
            </a:r>
          </a:p>
          <a:p>
            <a:endParaRPr lang="en-US" sz="2000" dirty="0"/>
          </a:p>
          <a:p>
            <a:r>
              <a:rPr lang="en-US" sz="2000" dirty="0"/>
              <a:t>*Vines Expository Dictionary</a:t>
            </a:r>
          </a:p>
          <a:p>
            <a:r>
              <a:rPr lang="en-US" sz="2000" dirty="0"/>
              <a:t>	</a:t>
            </a:r>
          </a:p>
          <a:p>
            <a:endParaRPr lang="en-US" sz="2000" dirty="0"/>
          </a:p>
        </p:txBody>
      </p:sp>
    </p:spTree>
    <p:extLst>
      <p:ext uri="{BB962C8B-B14F-4D97-AF65-F5344CB8AC3E}">
        <p14:creationId xmlns:p14="http://schemas.microsoft.com/office/powerpoint/2010/main" val="71706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86497"/>
            <a:ext cx="3200400" cy="1433383"/>
          </a:xfrm>
        </p:spPr>
        <p:txBody>
          <a:bodyPr>
            <a:normAutofit/>
          </a:bodyPr>
          <a:lstStyle/>
          <a:p>
            <a:pPr algn="ctr"/>
            <a:r>
              <a:rPr lang="en-US" sz="4000" dirty="0"/>
              <a:t>Word Research</a:t>
            </a:r>
          </a:p>
        </p:txBody>
      </p:sp>
      <p:sp>
        <p:nvSpPr>
          <p:cNvPr id="3" name="Content Placeholder 2"/>
          <p:cNvSpPr>
            <a:spLocks noGrp="1"/>
          </p:cNvSpPr>
          <p:nvPr>
            <p:ph idx="1"/>
          </p:nvPr>
        </p:nvSpPr>
        <p:spPr>
          <a:xfrm>
            <a:off x="110429" y="185195"/>
            <a:ext cx="8167816" cy="6437009"/>
          </a:xfrm>
        </p:spPr>
        <p:txBody>
          <a:bodyPr>
            <a:normAutofit fontScale="92500" lnSpcReduction="10000"/>
          </a:bodyPr>
          <a:lstStyle/>
          <a:p>
            <a:pPr marL="0" indent="0" algn="ctr" fontAlgn="base">
              <a:buNone/>
            </a:pPr>
            <a:br>
              <a:rPr lang="en-US" dirty="0"/>
            </a:br>
            <a:r>
              <a:rPr lang="en-US" dirty="0"/>
              <a:t>The historical (original) might not relate to the modern meaning of a word, but it explains a lot about </a:t>
            </a:r>
            <a:r>
              <a:rPr lang="en-US" b="1" dirty="0"/>
              <a:t>why</a:t>
            </a:r>
            <a:r>
              <a:rPr lang="en-US" dirty="0"/>
              <a:t> and </a:t>
            </a:r>
            <a:r>
              <a:rPr lang="en-US" b="1" dirty="0"/>
              <a:t>how</a:t>
            </a:r>
            <a:r>
              <a:rPr lang="en-US" dirty="0"/>
              <a:t> that word was used in the passage.</a:t>
            </a:r>
          </a:p>
          <a:p>
            <a:pPr marL="0" indent="0" algn="ctr">
              <a:buNone/>
            </a:pPr>
            <a:endParaRPr lang="en-US" dirty="0"/>
          </a:p>
          <a:p>
            <a:pPr marL="0" indent="0" algn="ctr">
              <a:buNone/>
            </a:pPr>
            <a:r>
              <a:rPr lang="en-US" dirty="0"/>
              <a:t>Concordance will aid us in defining words properly.</a:t>
            </a:r>
          </a:p>
          <a:p>
            <a:pPr marL="0" indent="0" algn="ctr">
              <a:buNone/>
            </a:pPr>
            <a:endParaRPr lang="en-US" dirty="0"/>
          </a:p>
          <a:p>
            <a:pPr marL="0" indent="0" algn="ctr">
              <a:buNone/>
            </a:pPr>
            <a:r>
              <a:rPr lang="en-US" dirty="0"/>
              <a:t>The concordance defines both the Hebrew (OT) and Greek (NT) vocabulary used in the Bible. </a:t>
            </a:r>
          </a:p>
          <a:p>
            <a:pPr marL="0" indent="0" algn="ctr">
              <a:buNone/>
            </a:pPr>
            <a:endParaRPr lang="en-US" dirty="0"/>
          </a:p>
          <a:p>
            <a:pPr marL="0" indent="0" algn="ctr">
              <a:buNone/>
            </a:pPr>
            <a:r>
              <a:rPr lang="en-US" dirty="0"/>
              <a:t>Every word in scripture is defined, and verses that use that same word are listed for quick reference. </a:t>
            </a:r>
          </a:p>
          <a:p>
            <a:pPr marL="0" indent="0" algn="ctr">
              <a:buNone/>
            </a:pPr>
            <a:endParaRPr lang="en-US" dirty="0"/>
          </a:p>
          <a:p>
            <a:pPr marL="0" indent="0" algn="ctr">
              <a:buNone/>
            </a:pPr>
            <a:r>
              <a:rPr lang="en-US" dirty="0"/>
              <a:t>Every Christian should know how to use a concordance. </a:t>
            </a:r>
          </a:p>
          <a:p>
            <a:pPr marL="0" indent="0" algn="ctr">
              <a:buNone/>
            </a:pPr>
            <a:endParaRPr lang="en-US" dirty="0"/>
          </a:p>
          <a:p>
            <a:pPr marL="0" indent="0" algn="ctr">
              <a:buNone/>
            </a:pPr>
            <a:r>
              <a:rPr lang="en-US" dirty="0"/>
              <a:t>You do not have to be a Hebrew or Greek scholar to know ancient language! </a:t>
            </a:r>
            <a:r>
              <a:rPr lang="en-US" dirty="0">
                <a:sym typeface="Wingdings"/>
              </a:rPr>
              <a:t></a:t>
            </a:r>
            <a:endParaRPr lang="en-US" dirty="0"/>
          </a:p>
          <a:p>
            <a:pPr marL="0" indent="0" algn="ctr">
              <a:buNone/>
            </a:pPr>
            <a:endParaRPr lang="en-US" dirty="0"/>
          </a:p>
          <a:p>
            <a:pPr marL="0" indent="0">
              <a:buNone/>
            </a:pPr>
            <a:r>
              <a:rPr lang="en-US" dirty="0"/>
              <a:t>	</a:t>
            </a:r>
          </a:p>
          <a:p>
            <a:pPr marL="274320" lvl="1" indent="0" algn="ctr">
              <a:buNone/>
            </a:pPr>
            <a:endParaRPr lang="en-US" dirty="0"/>
          </a:p>
        </p:txBody>
      </p:sp>
      <p:sp>
        <p:nvSpPr>
          <p:cNvPr id="4" name="Text Placeholder 3"/>
          <p:cNvSpPr>
            <a:spLocks noGrp="1"/>
          </p:cNvSpPr>
          <p:nvPr>
            <p:ph type="body" sz="half" idx="2"/>
          </p:nvPr>
        </p:nvSpPr>
        <p:spPr>
          <a:xfrm>
            <a:off x="8549640" y="1519880"/>
            <a:ext cx="3498198" cy="5239266"/>
          </a:xfrm>
        </p:spPr>
        <p:txBody>
          <a:bodyPr>
            <a:normAutofit lnSpcReduction="10000"/>
          </a:bodyPr>
          <a:lstStyle/>
          <a:p>
            <a:pPr algn="ctr"/>
            <a:r>
              <a:rPr lang="en-US" sz="3200" b="1" dirty="0"/>
              <a:t>Origins</a:t>
            </a:r>
            <a:endParaRPr lang="en-US" sz="2000" dirty="0"/>
          </a:p>
          <a:p>
            <a:r>
              <a:rPr lang="en-US" sz="2000" dirty="0"/>
              <a:t>We must understand the origin of words as it could theoretically change the entire direction of our research and the intended meaning of the passage.</a:t>
            </a:r>
          </a:p>
          <a:p>
            <a:r>
              <a:rPr lang="en-US" sz="2000" dirty="0"/>
              <a:t>Knowing the origin of a word will give us insight into how Biblical ideas connect</a:t>
            </a:r>
            <a:r>
              <a:rPr lang="mr-IN" sz="2000" dirty="0"/>
              <a:t>…</a:t>
            </a:r>
            <a:r>
              <a:rPr lang="en-US" sz="2000" dirty="0"/>
              <a:t>The WHY, HOW, MOTIVE and PURPOSE of the author using that particular word and how it connects with other passages in scripture. </a:t>
            </a:r>
          </a:p>
          <a:p>
            <a:endParaRPr lang="en-US" sz="2000" dirty="0"/>
          </a:p>
        </p:txBody>
      </p:sp>
    </p:spTree>
    <p:extLst>
      <p:ext uri="{BB962C8B-B14F-4D97-AF65-F5344CB8AC3E}">
        <p14:creationId xmlns:p14="http://schemas.microsoft.com/office/powerpoint/2010/main" val="50079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161582"/>
            <a:ext cx="10058400" cy="1609344"/>
          </a:xfrm>
        </p:spPr>
        <p:txBody>
          <a:bodyPr/>
          <a:lstStyle/>
          <a:p>
            <a:r>
              <a:rPr lang="en-US" dirty="0"/>
              <a:t>How to Use a Concordance</a:t>
            </a:r>
          </a:p>
        </p:txBody>
      </p:sp>
      <p:sp>
        <p:nvSpPr>
          <p:cNvPr id="3" name="Content Placeholder 2"/>
          <p:cNvSpPr>
            <a:spLocks noGrp="1"/>
          </p:cNvSpPr>
          <p:nvPr>
            <p:ph idx="1"/>
          </p:nvPr>
        </p:nvSpPr>
        <p:spPr>
          <a:xfrm>
            <a:off x="608126" y="1441743"/>
            <a:ext cx="10981843" cy="5105361"/>
          </a:xfrm>
        </p:spPr>
        <p:txBody>
          <a:bodyPr>
            <a:normAutofit/>
          </a:bodyPr>
          <a:lstStyle/>
          <a:p>
            <a:pPr marL="0" lvl="0" indent="0">
              <a:lnSpc>
                <a:spcPct val="100000"/>
              </a:lnSpc>
              <a:spcBef>
                <a:spcPts val="0"/>
              </a:spcBef>
              <a:buClrTx/>
              <a:buSzTx/>
              <a:buNone/>
            </a:pPr>
            <a:r>
              <a:rPr lang="en-US" dirty="0"/>
              <a:t>English words are listed alphabetically</a:t>
            </a:r>
          </a:p>
          <a:p>
            <a:pPr marL="0" lvl="0" indent="0">
              <a:lnSpc>
                <a:spcPct val="100000"/>
              </a:lnSpc>
              <a:spcBef>
                <a:spcPts val="0"/>
              </a:spcBef>
              <a:buClrTx/>
              <a:buSzTx/>
              <a:buNone/>
            </a:pPr>
            <a:endParaRPr lang="en-US" dirty="0"/>
          </a:p>
          <a:p>
            <a:pPr marL="0" lvl="0" indent="0">
              <a:lnSpc>
                <a:spcPct val="100000"/>
              </a:lnSpc>
              <a:spcBef>
                <a:spcPts val="0"/>
              </a:spcBef>
              <a:buClrTx/>
              <a:buSzTx/>
              <a:buNone/>
            </a:pPr>
            <a:r>
              <a:rPr lang="en-US" dirty="0"/>
              <a:t>Hebrew (OT) </a:t>
            </a:r>
          </a:p>
          <a:p>
            <a:pPr marL="0" lvl="0" indent="0">
              <a:lnSpc>
                <a:spcPct val="100000"/>
              </a:lnSpc>
              <a:spcBef>
                <a:spcPts val="0"/>
              </a:spcBef>
              <a:buClrTx/>
              <a:buSzTx/>
              <a:buNone/>
            </a:pPr>
            <a:r>
              <a:rPr lang="en-US" dirty="0"/>
              <a:t>H# - tells where to find the Hebrew definition in the Hebrew Dictionary Section</a:t>
            </a:r>
          </a:p>
          <a:p>
            <a:pPr marL="0" lvl="0" indent="0">
              <a:lnSpc>
                <a:spcPct val="100000"/>
              </a:lnSpc>
              <a:spcBef>
                <a:spcPts val="0"/>
              </a:spcBef>
              <a:buClrTx/>
              <a:buSzTx/>
              <a:buNone/>
            </a:pPr>
            <a:endParaRPr lang="en-US" dirty="0"/>
          </a:p>
          <a:p>
            <a:pPr marL="0" lvl="0" indent="0">
              <a:lnSpc>
                <a:spcPct val="100000"/>
              </a:lnSpc>
              <a:spcBef>
                <a:spcPts val="0"/>
              </a:spcBef>
              <a:buClrTx/>
              <a:buSzTx/>
              <a:buNone/>
            </a:pPr>
            <a:r>
              <a:rPr lang="en-US" dirty="0"/>
              <a:t>Greek (NT) </a:t>
            </a:r>
          </a:p>
          <a:p>
            <a:pPr marL="0" lvl="0" indent="0">
              <a:lnSpc>
                <a:spcPct val="100000"/>
              </a:lnSpc>
              <a:spcBef>
                <a:spcPts val="0"/>
              </a:spcBef>
              <a:buClrTx/>
              <a:buSzTx/>
              <a:buNone/>
            </a:pPr>
            <a:r>
              <a:rPr lang="en-US" i="1" dirty="0"/>
              <a:t>G# - tells where to find the Greek definition in the Greek Dictionary Section</a:t>
            </a:r>
          </a:p>
          <a:p>
            <a:pPr marL="0" lvl="0" indent="0">
              <a:lnSpc>
                <a:spcPct val="100000"/>
              </a:lnSpc>
              <a:spcBef>
                <a:spcPts val="0"/>
              </a:spcBef>
              <a:buClrTx/>
              <a:buSzTx/>
              <a:buNone/>
            </a:pPr>
            <a:endParaRPr lang="en-US" dirty="0"/>
          </a:p>
          <a:p>
            <a:pPr marL="0" lvl="0" indent="0">
              <a:lnSpc>
                <a:spcPct val="100000"/>
              </a:lnSpc>
              <a:spcBef>
                <a:spcPts val="0"/>
              </a:spcBef>
              <a:buClrTx/>
              <a:buSzTx/>
              <a:buNone/>
            </a:pPr>
            <a:r>
              <a:rPr lang="en-US" dirty="0"/>
              <a:t>Appendix-smaller/common words (A, And, Are, But, Is, of, </a:t>
            </a:r>
            <a:r>
              <a:rPr lang="en-US" dirty="0" err="1"/>
              <a:t>etc</a:t>
            </a:r>
            <a:r>
              <a:rPr lang="mr-IN" dirty="0"/>
              <a:t>…</a:t>
            </a:r>
            <a:r>
              <a:rPr lang="en-US" dirty="0"/>
              <a:t>) </a:t>
            </a:r>
            <a:br>
              <a:rPr lang="en-US" dirty="0"/>
            </a:br>
            <a:r>
              <a:rPr lang="en-US" dirty="0"/>
              <a:t>EX: “of” means belonging to.  The “Son of Man”, the “Light of Men”, the “Word of God”. </a:t>
            </a:r>
          </a:p>
          <a:p>
            <a:pPr marL="0" lvl="0" indent="0">
              <a:lnSpc>
                <a:spcPct val="100000"/>
              </a:lnSpc>
              <a:spcBef>
                <a:spcPts val="0"/>
              </a:spcBef>
              <a:buClrTx/>
              <a:buSzTx/>
              <a:buNone/>
            </a:pPr>
            <a:endParaRPr lang="en-US" dirty="0"/>
          </a:p>
          <a:p>
            <a:pPr marL="0" lvl="0" indent="0">
              <a:lnSpc>
                <a:spcPct val="100000"/>
              </a:lnSpc>
              <a:spcBef>
                <a:spcPts val="0"/>
              </a:spcBef>
              <a:buClrTx/>
              <a:buSzTx/>
              <a:buNone/>
            </a:pPr>
            <a:r>
              <a:rPr lang="en-US" dirty="0"/>
              <a:t>Note: Follow all number references to find other root words, ideas connect and intertwine</a:t>
            </a:r>
          </a:p>
          <a:p>
            <a:pPr marL="0" lvl="0" indent="0">
              <a:lnSpc>
                <a:spcPct val="100000"/>
              </a:lnSpc>
              <a:spcBef>
                <a:spcPts val="0"/>
              </a:spcBef>
              <a:buClrTx/>
              <a:buSzTx/>
              <a:buNone/>
            </a:pPr>
            <a:r>
              <a:rPr lang="en-US" dirty="0"/>
              <a:t> </a:t>
            </a:r>
          </a:p>
          <a:p>
            <a:pPr marL="0" lvl="0" indent="0">
              <a:lnSpc>
                <a:spcPct val="100000"/>
              </a:lnSpc>
              <a:spcBef>
                <a:spcPts val="0"/>
              </a:spcBef>
              <a:buClrTx/>
              <a:buSzTx/>
              <a:buNone/>
            </a:pPr>
            <a:endParaRPr lang="en-US" dirty="0"/>
          </a:p>
        </p:txBody>
      </p:sp>
      <p:pic>
        <p:nvPicPr>
          <p:cNvPr id="4" name="Picture 3"/>
          <p:cNvPicPr>
            <a:picLocks noChangeAspect="1"/>
          </p:cNvPicPr>
          <p:nvPr/>
        </p:nvPicPr>
        <p:blipFill>
          <a:blip r:embed="rId2"/>
          <a:stretch>
            <a:fillRect/>
          </a:stretch>
        </p:blipFill>
        <p:spPr>
          <a:xfrm>
            <a:off x="9518090" y="658089"/>
            <a:ext cx="1610158" cy="2225675"/>
          </a:xfrm>
          <a:prstGeom prst="rect">
            <a:avLst/>
          </a:prstGeom>
        </p:spPr>
      </p:pic>
    </p:spTree>
    <p:extLst>
      <p:ext uri="{BB962C8B-B14F-4D97-AF65-F5344CB8AC3E}">
        <p14:creationId xmlns:p14="http://schemas.microsoft.com/office/powerpoint/2010/main" val="144198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313944"/>
            <a:ext cx="10058400" cy="1609344"/>
          </a:xfrm>
        </p:spPr>
        <p:txBody>
          <a:bodyPr/>
          <a:lstStyle/>
          <a:p>
            <a:r>
              <a:rPr lang="en-US" dirty="0"/>
              <a:t>Concordance Practice</a:t>
            </a:r>
          </a:p>
        </p:txBody>
      </p:sp>
      <p:sp>
        <p:nvSpPr>
          <p:cNvPr id="3" name="Content Placeholder 2"/>
          <p:cNvSpPr>
            <a:spLocks noGrp="1"/>
          </p:cNvSpPr>
          <p:nvPr>
            <p:ph idx="1"/>
          </p:nvPr>
        </p:nvSpPr>
        <p:spPr>
          <a:xfrm>
            <a:off x="1069848" y="1633728"/>
            <a:ext cx="10058400" cy="5059680"/>
          </a:xfrm>
        </p:spPr>
        <p:txBody>
          <a:bodyPr>
            <a:normAutofit/>
          </a:bodyPr>
          <a:lstStyle/>
          <a:p>
            <a:pPr lvl="0"/>
            <a:r>
              <a:rPr lang="en-US" b="1" u="sng" dirty="0"/>
              <a:t>Practice Example: </a:t>
            </a:r>
            <a:r>
              <a:rPr lang="en-US" dirty="0"/>
              <a:t>Gilgal </a:t>
            </a:r>
          </a:p>
          <a:p>
            <a:pPr lvl="0"/>
            <a:r>
              <a:rPr lang="en-US" dirty="0">
                <a:solidFill>
                  <a:srgbClr val="FF0000"/>
                </a:solidFill>
              </a:rPr>
              <a:t>H1537</a:t>
            </a:r>
            <a:endParaRPr lang="en-US" dirty="0"/>
          </a:p>
          <a:p>
            <a:pPr lvl="0"/>
            <a:r>
              <a:rPr lang="en-US" dirty="0"/>
              <a:t>go to </a:t>
            </a:r>
            <a:r>
              <a:rPr lang="en-US" dirty="0">
                <a:solidFill>
                  <a:srgbClr val="FF0000"/>
                </a:solidFill>
              </a:rPr>
              <a:t>H1536</a:t>
            </a:r>
            <a:r>
              <a:rPr lang="en-US" dirty="0"/>
              <a:t> variation of wheel, </a:t>
            </a:r>
          </a:p>
          <a:p>
            <a:pPr lvl="0"/>
            <a:r>
              <a:rPr lang="en-US" dirty="0"/>
              <a:t>go to </a:t>
            </a:r>
            <a:r>
              <a:rPr lang="en-US" dirty="0">
                <a:solidFill>
                  <a:srgbClr val="FF0000"/>
                </a:solidFill>
              </a:rPr>
              <a:t>H1534</a:t>
            </a:r>
            <a:r>
              <a:rPr lang="en-US" dirty="0"/>
              <a:t> reduplication of </a:t>
            </a:r>
            <a:r>
              <a:rPr lang="en-US" dirty="0">
                <a:solidFill>
                  <a:srgbClr val="FF0000"/>
                </a:solidFill>
              </a:rPr>
              <a:t>H1556</a:t>
            </a:r>
            <a:r>
              <a:rPr lang="en-US" dirty="0"/>
              <a:t>; a wheel; by analogy, a whirlwind; also dust (as whirled): - heaven, rolling thing, wheel.  </a:t>
            </a:r>
          </a:p>
          <a:p>
            <a:pPr lvl="0"/>
            <a:r>
              <a:rPr lang="en-US" dirty="0"/>
              <a:t>go to </a:t>
            </a:r>
            <a:r>
              <a:rPr lang="en-US" dirty="0">
                <a:solidFill>
                  <a:srgbClr val="FF0000"/>
                </a:solidFill>
              </a:rPr>
              <a:t>H1556 </a:t>
            </a:r>
            <a:r>
              <a:rPr lang="en-US" dirty="0"/>
              <a:t>a primitive root; to roll literally or figuratively, commit, remove, roll away, down, together, run down, seek occasion, trust, wallow.</a:t>
            </a:r>
          </a:p>
          <a:p>
            <a:pPr marL="0" lvl="0" indent="0">
              <a:buNone/>
            </a:pPr>
            <a:endParaRPr lang="en-US" dirty="0">
              <a:solidFill>
                <a:srgbClr val="FF0000"/>
              </a:solidFill>
            </a:endParaRPr>
          </a:p>
          <a:p>
            <a:pPr marL="0" lvl="0" indent="0">
              <a:buNone/>
            </a:pPr>
            <a:r>
              <a:rPr lang="en-US" dirty="0">
                <a:solidFill>
                  <a:schemeClr val="tx1">
                    <a:lumMod val="65000"/>
                    <a:lumOff val="35000"/>
                  </a:schemeClr>
                </a:solidFill>
              </a:rPr>
              <a:t>What happened in Gilgal? </a:t>
            </a:r>
          </a:p>
          <a:p>
            <a:pPr marL="0" lvl="0" indent="0">
              <a:buNone/>
            </a:pPr>
            <a:r>
              <a:rPr lang="en-US" dirty="0">
                <a:solidFill>
                  <a:srgbClr val="FF0000"/>
                </a:solidFill>
              </a:rPr>
              <a:t>After crossing the Jordan river and entering the promised land, Joshua orders circumcision for those born during the exodus. The Bible says that Joshua called the spot Gilgal because, in his words, “today I have removed the shame of Egypt from upon you.” </a:t>
            </a:r>
          </a:p>
          <a:p>
            <a:pPr marL="0" lvl="0" indent="0">
              <a:buNone/>
            </a:pPr>
            <a:endParaRPr lang="en-US" dirty="0">
              <a:solidFill>
                <a:srgbClr val="FF0000"/>
              </a:solidFill>
            </a:endParaRPr>
          </a:p>
        </p:txBody>
      </p:sp>
    </p:spTree>
    <p:extLst>
      <p:ext uri="{BB962C8B-B14F-4D97-AF65-F5344CB8AC3E}">
        <p14:creationId xmlns:p14="http://schemas.microsoft.com/office/powerpoint/2010/main" val="134434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Verse Mapping Templates</a:t>
            </a:r>
          </a:p>
        </p:txBody>
      </p:sp>
      <p:sp>
        <p:nvSpPr>
          <p:cNvPr id="3" name="Content Placeholder 2"/>
          <p:cNvSpPr>
            <a:spLocks noGrp="1"/>
          </p:cNvSpPr>
          <p:nvPr>
            <p:ph idx="1"/>
          </p:nvPr>
        </p:nvSpPr>
        <p:spPr>
          <a:xfrm>
            <a:off x="1069848" y="1785257"/>
            <a:ext cx="10058400" cy="4386943"/>
          </a:xfrm>
        </p:spPr>
        <p:txBody>
          <a:bodyPr>
            <a:normAutofit/>
          </a:bodyPr>
          <a:lstStyle/>
          <a:p>
            <a:r>
              <a:rPr lang="en-US" dirty="0"/>
              <a:t>Should Include Space for:</a:t>
            </a:r>
          </a:p>
          <a:p>
            <a:endParaRPr lang="en-US" dirty="0"/>
          </a:p>
          <a:p>
            <a:pPr lvl="1"/>
            <a:r>
              <a:rPr lang="en-US" dirty="0"/>
              <a:t>Verse/Passage </a:t>
            </a:r>
          </a:p>
          <a:p>
            <a:pPr lvl="1"/>
            <a:r>
              <a:rPr lang="en-US" dirty="0"/>
              <a:t>Translations</a:t>
            </a:r>
          </a:p>
          <a:p>
            <a:pPr lvl="1"/>
            <a:r>
              <a:rPr lang="en-US" dirty="0"/>
              <a:t>Context</a:t>
            </a:r>
          </a:p>
          <a:p>
            <a:pPr lvl="1"/>
            <a:r>
              <a:rPr lang="en-US" dirty="0"/>
              <a:t>Cross-Reference (other verses using same word or phrase)</a:t>
            </a:r>
          </a:p>
          <a:p>
            <a:pPr lvl="1"/>
            <a:r>
              <a:rPr lang="en-US" dirty="0"/>
              <a:t>Space to write word definitions</a:t>
            </a:r>
          </a:p>
          <a:p>
            <a:pPr lvl="1"/>
            <a:r>
              <a:rPr lang="en-US" dirty="0"/>
              <a:t>Your paraphrase/Summary</a:t>
            </a:r>
          </a:p>
          <a:p>
            <a:pPr lvl="1"/>
            <a:r>
              <a:rPr lang="en-US" dirty="0"/>
              <a:t>Application/Promises/Praise</a:t>
            </a:r>
          </a:p>
          <a:p>
            <a:pPr lvl="1"/>
            <a:r>
              <a:rPr lang="en-US" dirty="0"/>
              <a:t>Prayer</a:t>
            </a:r>
          </a:p>
          <a:p>
            <a:pPr lvl="1"/>
            <a:endParaRPr lang="en-US" dirty="0"/>
          </a:p>
          <a:p>
            <a:pPr lvl="1"/>
            <a:r>
              <a:rPr lang="en-US" dirty="0"/>
              <a:t>Many free and printable resources online</a:t>
            </a:r>
          </a:p>
          <a:p>
            <a:pPr lvl="1"/>
            <a:r>
              <a:rPr lang="en-US" dirty="0"/>
              <a:t>Make your own</a:t>
            </a:r>
          </a:p>
        </p:txBody>
      </p:sp>
      <p:pic>
        <p:nvPicPr>
          <p:cNvPr id="4" name="Picture 3"/>
          <p:cNvPicPr>
            <a:picLocks noChangeAspect="1"/>
          </p:cNvPicPr>
          <p:nvPr/>
        </p:nvPicPr>
        <p:blipFill>
          <a:blip r:embed="rId2"/>
          <a:stretch>
            <a:fillRect/>
          </a:stretch>
        </p:blipFill>
        <p:spPr>
          <a:xfrm>
            <a:off x="8194548" y="3403600"/>
            <a:ext cx="2933700" cy="2768600"/>
          </a:xfrm>
          <a:prstGeom prst="rect">
            <a:avLst/>
          </a:prstGeom>
        </p:spPr>
      </p:pic>
    </p:spTree>
    <p:extLst>
      <p:ext uri="{BB962C8B-B14F-4D97-AF65-F5344CB8AC3E}">
        <p14:creationId xmlns:p14="http://schemas.microsoft.com/office/powerpoint/2010/main" val="95604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3317" y="2407"/>
            <a:ext cx="2308860" cy="1065847"/>
          </a:xfrm>
        </p:spPr>
        <p:txBody>
          <a:bodyPr/>
          <a:lstStyle/>
          <a:p>
            <a:r>
              <a:rPr lang="en-US" dirty="0"/>
              <a:t>Template Examples</a:t>
            </a:r>
          </a:p>
        </p:txBody>
      </p:sp>
      <p:pic>
        <p:nvPicPr>
          <p:cNvPr id="13" name="Picture 12"/>
          <p:cNvPicPr>
            <a:picLocks noChangeAspect="1"/>
          </p:cNvPicPr>
          <p:nvPr/>
        </p:nvPicPr>
        <p:blipFill>
          <a:blip r:embed="rId2"/>
          <a:stretch>
            <a:fillRect/>
          </a:stretch>
        </p:blipFill>
        <p:spPr>
          <a:xfrm>
            <a:off x="9073317" y="1068255"/>
            <a:ext cx="2242876" cy="5789746"/>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612" y="2407"/>
            <a:ext cx="5321808" cy="6858000"/>
          </a:xfrm>
          <a:prstGeom prst="rect">
            <a:avLst/>
          </a:prstGeom>
        </p:spPr>
      </p:pic>
    </p:spTree>
    <p:extLst>
      <p:ext uri="{BB962C8B-B14F-4D97-AF65-F5344CB8AC3E}">
        <p14:creationId xmlns:p14="http://schemas.microsoft.com/office/powerpoint/2010/main" val="65678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55014" y="280842"/>
            <a:ext cx="4874924" cy="62963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50" y="0"/>
            <a:ext cx="5299364" cy="6858000"/>
          </a:xfrm>
          <a:prstGeom prst="rect">
            <a:avLst/>
          </a:prstGeom>
        </p:spPr>
      </p:pic>
    </p:spTree>
    <p:extLst>
      <p:ext uri="{BB962C8B-B14F-4D97-AF65-F5344CB8AC3E}">
        <p14:creationId xmlns:p14="http://schemas.microsoft.com/office/powerpoint/2010/main" val="80643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079" y="196533"/>
            <a:ext cx="10058400" cy="1609344"/>
          </a:xfrm>
        </p:spPr>
        <p:txBody>
          <a:bodyPr/>
          <a:lstStyle/>
          <a:p>
            <a:r>
              <a:rPr lang="en-US" dirty="0"/>
              <a:t>The Living Word</a:t>
            </a:r>
          </a:p>
        </p:txBody>
      </p:sp>
      <p:sp>
        <p:nvSpPr>
          <p:cNvPr id="3" name="Content Placeholder 2"/>
          <p:cNvSpPr>
            <a:spLocks noGrp="1"/>
          </p:cNvSpPr>
          <p:nvPr>
            <p:ph idx="1"/>
          </p:nvPr>
        </p:nvSpPr>
        <p:spPr>
          <a:xfrm>
            <a:off x="626301" y="1716066"/>
            <a:ext cx="11047957" cy="4910202"/>
          </a:xfrm>
        </p:spPr>
        <p:txBody>
          <a:bodyPr>
            <a:normAutofit/>
          </a:bodyPr>
          <a:lstStyle/>
          <a:p>
            <a:endParaRPr lang="en-US" dirty="0"/>
          </a:p>
          <a:p>
            <a:r>
              <a:rPr lang="en-US" sz="2800" dirty="0"/>
              <a:t>John 1: 1-4</a:t>
            </a:r>
          </a:p>
          <a:p>
            <a:pPr marL="0" indent="0">
              <a:buNone/>
            </a:pPr>
            <a:r>
              <a:rPr lang="en-US" sz="2800" dirty="0"/>
              <a:t>In the beginning was the Word, and the Word was with God, and the Word was God. The same was in the beginning with God. All things were made by Him; and without him was not anything made that was made. In Him was life; and the life was the light of men. And the light </a:t>
            </a:r>
            <a:r>
              <a:rPr lang="en-US" sz="2800" dirty="0" err="1"/>
              <a:t>shineth</a:t>
            </a:r>
            <a:r>
              <a:rPr lang="en-US" sz="2800" dirty="0"/>
              <a:t> in darkness; and the darkness comprehended it not.</a:t>
            </a:r>
          </a:p>
        </p:txBody>
      </p:sp>
    </p:spTree>
    <p:extLst>
      <p:ext uri="{BB962C8B-B14F-4D97-AF65-F5344CB8AC3E}">
        <p14:creationId xmlns:p14="http://schemas.microsoft.com/office/powerpoint/2010/main" val="190004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613" y="396893"/>
            <a:ext cx="4314336" cy="5813385"/>
          </a:xfrm>
          <a:prstGeom prst="rect">
            <a:avLst/>
          </a:prstGeom>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75053" y="195703"/>
            <a:ext cx="4735566" cy="6014575"/>
          </a:xfrm>
          <a:prstGeom prst="rect">
            <a:avLst/>
          </a:prstGeom>
        </p:spPr>
      </p:pic>
    </p:spTree>
    <p:extLst>
      <p:ext uri="{BB962C8B-B14F-4D97-AF65-F5344CB8AC3E}">
        <p14:creationId xmlns:p14="http://schemas.microsoft.com/office/powerpoint/2010/main" val="104408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046" y="1109020"/>
            <a:ext cx="6592718" cy="494453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4080" y="414338"/>
            <a:ext cx="4573083" cy="5616939"/>
          </a:xfrm>
          <a:prstGeom prst="rect">
            <a:avLst/>
          </a:prstGeom>
        </p:spPr>
      </p:pic>
    </p:spTree>
    <p:extLst>
      <p:ext uri="{BB962C8B-B14F-4D97-AF65-F5344CB8AC3E}">
        <p14:creationId xmlns:p14="http://schemas.microsoft.com/office/powerpoint/2010/main" val="86306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2516" y="330040"/>
            <a:ext cx="6816945" cy="1127285"/>
          </a:xfrm>
        </p:spPr>
        <p:txBody>
          <a:bodyPr>
            <a:normAutofit/>
          </a:bodyPr>
          <a:lstStyle/>
          <a:p>
            <a:r>
              <a:rPr lang="en-US" dirty="0"/>
              <a:t>Group Study- Joshua 15: 13-19 </a:t>
            </a:r>
            <a:br>
              <a:rPr lang="en-US" dirty="0"/>
            </a:br>
            <a:r>
              <a:rPr lang="en-US" dirty="0"/>
              <a:t>(20 mins)</a:t>
            </a:r>
          </a:p>
        </p:txBody>
      </p:sp>
      <p:sp>
        <p:nvSpPr>
          <p:cNvPr id="6" name="Text Placeholder 5"/>
          <p:cNvSpPr>
            <a:spLocks noGrp="1"/>
          </p:cNvSpPr>
          <p:nvPr>
            <p:ph type="body" sz="half" idx="2"/>
          </p:nvPr>
        </p:nvSpPr>
        <p:spPr>
          <a:xfrm>
            <a:off x="8437945" y="0"/>
            <a:ext cx="3634450" cy="6372025"/>
          </a:xfrm>
        </p:spPr>
        <p:txBody>
          <a:bodyPr>
            <a:normAutofit lnSpcReduction="10000"/>
          </a:bodyPr>
          <a:lstStyle/>
          <a:p>
            <a:endParaRPr lang="en-US" dirty="0"/>
          </a:p>
          <a:p>
            <a:r>
              <a:rPr lang="en-US" sz="3600" dirty="0"/>
              <a:t>Study Points</a:t>
            </a:r>
          </a:p>
          <a:p>
            <a:r>
              <a:rPr lang="en-US" sz="2000" dirty="0"/>
              <a:t>Author/Audience</a:t>
            </a:r>
          </a:p>
          <a:p>
            <a:r>
              <a:rPr lang="en-US" sz="2000" dirty="0"/>
              <a:t>Translations &amp; Paraphrases</a:t>
            </a:r>
          </a:p>
          <a:p>
            <a:r>
              <a:rPr lang="en-US" sz="2000" dirty="0"/>
              <a:t>Event/Theme of Passage</a:t>
            </a:r>
          </a:p>
          <a:p>
            <a:r>
              <a:rPr lang="en-US" sz="2000" dirty="0"/>
              <a:t>Meanings of Names &amp; Places (including other mentions in scripture)</a:t>
            </a:r>
          </a:p>
          <a:p>
            <a:r>
              <a:rPr lang="en-US" sz="2000" dirty="0"/>
              <a:t>Relationships</a:t>
            </a:r>
          </a:p>
          <a:p>
            <a:r>
              <a:rPr lang="en-US" sz="2000" dirty="0"/>
              <a:t>Occupation/s</a:t>
            </a:r>
          </a:p>
          <a:p>
            <a:r>
              <a:rPr lang="en-US" sz="2000" dirty="0"/>
              <a:t>Context-Who, What, Where, When, How, Why</a:t>
            </a:r>
          </a:p>
          <a:p>
            <a:r>
              <a:rPr lang="en-US" sz="2000" dirty="0"/>
              <a:t>Key Words, Phrases</a:t>
            </a:r>
          </a:p>
          <a:p>
            <a:r>
              <a:rPr lang="en-US" sz="2000" dirty="0"/>
              <a:t>Cultural References</a:t>
            </a:r>
          </a:p>
          <a:p>
            <a:r>
              <a:rPr lang="en-US" sz="2000" dirty="0"/>
              <a:t>Online Resources &amp; References</a:t>
            </a:r>
          </a:p>
          <a:p>
            <a:endParaRPr lang="en-US" dirty="0"/>
          </a:p>
          <a:p>
            <a:endParaRPr lang="en-US" sz="3200" dirty="0"/>
          </a:p>
          <a:p>
            <a:endParaRPr lang="en-US" sz="2000" dirty="0"/>
          </a:p>
        </p:txBody>
      </p:sp>
      <p:sp>
        <p:nvSpPr>
          <p:cNvPr id="7" name="TextBox 6"/>
          <p:cNvSpPr txBox="1"/>
          <p:nvPr/>
        </p:nvSpPr>
        <p:spPr>
          <a:xfrm>
            <a:off x="219919" y="1457325"/>
            <a:ext cx="7917084" cy="4801314"/>
          </a:xfrm>
          <a:prstGeom prst="rect">
            <a:avLst/>
          </a:prstGeom>
          <a:noFill/>
        </p:spPr>
        <p:txBody>
          <a:bodyPr wrap="square" rtlCol="0">
            <a:spAutoFit/>
          </a:bodyPr>
          <a:lstStyle/>
          <a:p>
            <a:r>
              <a:rPr lang="en-US" dirty="0"/>
              <a:t>And unto </a:t>
            </a:r>
            <a:r>
              <a:rPr lang="en-US" b="1" dirty="0"/>
              <a:t>Caleb</a:t>
            </a:r>
            <a:r>
              <a:rPr lang="en-US" dirty="0"/>
              <a:t> the son of </a:t>
            </a:r>
            <a:r>
              <a:rPr lang="en-US" dirty="0" err="1"/>
              <a:t>Jephunneh</a:t>
            </a:r>
            <a:r>
              <a:rPr lang="en-US" dirty="0"/>
              <a:t> he (Joshua) gave a part among the </a:t>
            </a:r>
            <a:r>
              <a:rPr lang="en-US" b="1" dirty="0"/>
              <a:t>children of Judah</a:t>
            </a:r>
            <a:r>
              <a:rPr lang="en-US" dirty="0"/>
              <a:t>, </a:t>
            </a:r>
            <a:r>
              <a:rPr lang="en-US" b="1" dirty="0"/>
              <a:t>according to the commandment of the Lord</a:t>
            </a:r>
            <a:r>
              <a:rPr lang="en-US" dirty="0"/>
              <a:t> to Joshua, even the city of </a:t>
            </a:r>
            <a:r>
              <a:rPr lang="en-US" b="1" dirty="0" err="1"/>
              <a:t>Arba</a:t>
            </a:r>
            <a:r>
              <a:rPr lang="en-US" b="1" dirty="0"/>
              <a:t> </a:t>
            </a:r>
            <a:r>
              <a:rPr lang="en-US" dirty="0"/>
              <a:t>the father of </a:t>
            </a:r>
            <a:r>
              <a:rPr lang="en-US" b="1" dirty="0" err="1"/>
              <a:t>Anak</a:t>
            </a:r>
            <a:r>
              <a:rPr lang="en-US" dirty="0"/>
              <a:t>, which city is </a:t>
            </a:r>
            <a:r>
              <a:rPr lang="en-US" b="1" dirty="0"/>
              <a:t>Hebron</a:t>
            </a:r>
            <a:r>
              <a:rPr lang="en-US" dirty="0"/>
              <a:t>.</a:t>
            </a:r>
          </a:p>
          <a:p>
            <a:r>
              <a:rPr lang="en-US" b="1" baseline="30000" dirty="0"/>
              <a:t>14 </a:t>
            </a:r>
            <a:r>
              <a:rPr lang="en-US" dirty="0"/>
              <a:t>And </a:t>
            </a:r>
            <a:r>
              <a:rPr lang="en-US" b="1" dirty="0"/>
              <a:t>Caleb drove thence the three sons of </a:t>
            </a:r>
            <a:r>
              <a:rPr lang="en-US" b="1" dirty="0" err="1"/>
              <a:t>Anak</a:t>
            </a:r>
            <a:r>
              <a:rPr lang="en-US" dirty="0"/>
              <a:t>, </a:t>
            </a:r>
            <a:r>
              <a:rPr lang="en-US" dirty="0" err="1"/>
              <a:t>Sheshai</a:t>
            </a:r>
            <a:r>
              <a:rPr lang="en-US" dirty="0"/>
              <a:t>, and </a:t>
            </a:r>
            <a:r>
              <a:rPr lang="en-US" dirty="0" err="1"/>
              <a:t>Ahiman</a:t>
            </a:r>
            <a:r>
              <a:rPr lang="en-US" dirty="0"/>
              <a:t>, and </a:t>
            </a:r>
            <a:r>
              <a:rPr lang="en-US" dirty="0" err="1"/>
              <a:t>Talmai</a:t>
            </a:r>
            <a:r>
              <a:rPr lang="en-US" dirty="0"/>
              <a:t>, the children of </a:t>
            </a:r>
            <a:r>
              <a:rPr lang="en-US" dirty="0" err="1"/>
              <a:t>Anak</a:t>
            </a:r>
            <a:r>
              <a:rPr lang="en-US" dirty="0"/>
              <a:t>.</a:t>
            </a:r>
          </a:p>
          <a:p>
            <a:r>
              <a:rPr lang="en-US" b="1" baseline="30000" dirty="0"/>
              <a:t>15 </a:t>
            </a:r>
            <a:r>
              <a:rPr lang="en-US" dirty="0"/>
              <a:t>And </a:t>
            </a:r>
            <a:r>
              <a:rPr lang="en-US" b="1" dirty="0"/>
              <a:t>he went up </a:t>
            </a:r>
            <a:r>
              <a:rPr lang="en-US" dirty="0"/>
              <a:t>thence to the inhabitants of </a:t>
            </a:r>
            <a:r>
              <a:rPr lang="en-US" b="1" dirty="0" err="1"/>
              <a:t>Debir</a:t>
            </a:r>
            <a:r>
              <a:rPr lang="en-US" dirty="0"/>
              <a:t>: and the name of </a:t>
            </a:r>
            <a:r>
              <a:rPr lang="en-US" dirty="0" err="1"/>
              <a:t>Debir</a:t>
            </a:r>
            <a:r>
              <a:rPr lang="en-US" dirty="0"/>
              <a:t> before was </a:t>
            </a:r>
            <a:r>
              <a:rPr lang="en-US" b="1" dirty="0" err="1"/>
              <a:t>Kirjathsepher</a:t>
            </a:r>
            <a:r>
              <a:rPr lang="en-US" dirty="0"/>
              <a:t>.</a:t>
            </a:r>
          </a:p>
          <a:p>
            <a:r>
              <a:rPr lang="en-US" b="1" baseline="30000" dirty="0"/>
              <a:t>16 </a:t>
            </a:r>
            <a:r>
              <a:rPr lang="en-US" dirty="0"/>
              <a:t>And Caleb said, He that </a:t>
            </a:r>
            <a:r>
              <a:rPr lang="en-US" dirty="0" err="1"/>
              <a:t>smiteth</a:t>
            </a:r>
            <a:r>
              <a:rPr lang="en-US" dirty="0"/>
              <a:t> </a:t>
            </a:r>
            <a:r>
              <a:rPr lang="en-US" dirty="0" err="1"/>
              <a:t>Kirjathsepher</a:t>
            </a:r>
            <a:r>
              <a:rPr lang="en-US" dirty="0"/>
              <a:t>, and taketh it, to him will I give </a:t>
            </a:r>
            <a:r>
              <a:rPr lang="en-US" b="1" dirty="0" err="1"/>
              <a:t>Achsah</a:t>
            </a:r>
            <a:r>
              <a:rPr lang="en-US" dirty="0"/>
              <a:t> </a:t>
            </a:r>
            <a:r>
              <a:rPr lang="en-US" b="1" dirty="0"/>
              <a:t>my daughter </a:t>
            </a:r>
            <a:r>
              <a:rPr lang="en-US" dirty="0"/>
              <a:t>to wife.</a:t>
            </a:r>
          </a:p>
          <a:p>
            <a:r>
              <a:rPr lang="en-US" b="1" baseline="30000" dirty="0"/>
              <a:t>17 </a:t>
            </a:r>
            <a:r>
              <a:rPr lang="en-US" dirty="0"/>
              <a:t>And </a:t>
            </a:r>
            <a:r>
              <a:rPr lang="en-US" b="1" dirty="0" err="1"/>
              <a:t>Othniel</a:t>
            </a:r>
            <a:r>
              <a:rPr lang="en-US" dirty="0"/>
              <a:t> the </a:t>
            </a:r>
            <a:r>
              <a:rPr lang="en-US" b="1" dirty="0"/>
              <a:t>son of </a:t>
            </a:r>
            <a:r>
              <a:rPr lang="en-US" b="1" dirty="0" err="1"/>
              <a:t>Kenaz</a:t>
            </a:r>
            <a:r>
              <a:rPr lang="en-US" dirty="0"/>
              <a:t>, the </a:t>
            </a:r>
            <a:r>
              <a:rPr lang="en-US" b="1" dirty="0"/>
              <a:t>brother of Caleb</a:t>
            </a:r>
            <a:r>
              <a:rPr lang="en-US" dirty="0"/>
              <a:t>, </a:t>
            </a:r>
            <a:r>
              <a:rPr lang="en-US" b="1" dirty="0"/>
              <a:t>took it</a:t>
            </a:r>
            <a:r>
              <a:rPr lang="en-US" dirty="0"/>
              <a:t>: and he gave him </a:t>
            </a:r>
            <a:r>
              <a:rPr lang="en-US" dirty="0" err="1"/>
              <a:t>Achsah</a:t>
            </a:r>
            <a:r>
              <a:rPr lang="en-US" dirty="0"/>
              <a:t> his daughter to </a:t>
            </a:r>
            <a:r>
              <a:rPr lang="en-US" b="1" dirty="0"/>
              <a:t>wife</a:t>
            </a:r>
            <a:r>
              <a:rPr lang="en-US" dirty="0"/>
              <a:t>.</a:t>
            </a:r>
          </a:p>
          <a:p>
            <a:r>
              <a:rPr lang="en-US" b="1" baseline="30000" dirty="0"/>
              <a:t>18 </a:t>
            </a:r>
            <a:r>
              <a:rPr lang="en-US" dirty="0"/>
              <a:t>And it came to pass, as </a:t>
            </a:r>
            <a:r>
              <a:rPr lang="en-US" b="1" dirty="0"/>
              <a:t>she came unto him</a:t>
            </a:r>
            <a:r>
              <a:rPr lang="en-US" dirty="0"/>
              <a:t>, that </a:t>
            </a:r>
            <a:r>
              <a:rPr lang="en-US" b="1" dirty="0"/>
              <a:t>she moved him to ask </a:t>
            </a:r>
            <a:r>
              <a:rPr lang="en-US" dirty="0"/>
              <a:t>of her </a:t>
            </a:r>
            <a:r>
              <a:rPr lang="en-US" b="1" dirty="0"/>
              <a:t>father</a:t>
            </a:r>
            <a:r>
              <a:rPr lang="en-US" dirty="0"/>
              <a:t> a </a:t>
            </a:r>
            <a:r>
              <a:rPr lang="en-US" b="1" dirty="0"/>
              <a:t>field</a:t>
            </a:r>
            <a:r>
              <a:rPr lang="en-US" dirty="0"/>
              <a:t>: and she </a:t>
            </a:r>
            <a:r>
              <a:rPr lang="en-US" b="1" dirty="0"/>
              <a:t>lighted off her ass</a:t>
            </a:r>
            <a:r>
              <a:rPr lang="en-US" dirty="0"/>
              <a:t>; and Caleb said unto her, </a:t>
            </a:r>
            <a:r>
              <a:rPr lang="en-US" b="1" dirty="0"/>
              <a:t>What </a:t>
            </a:r>
            <a:r>
              <a:rPr lang="en-US" b="1" dirty="0" err="1"/>
              <a:t>wouldest</a:t>
            </a:r>
            <a:r>
              <a:rPr lang="en-US" b="1" dirty="0"/>
              <a:t> thou</a:t>
            </a:r>
            <a:r>
              <a:rPr lang="en-US" dirty="0"/>
              <a:t>?</a:t>
            </a:r>
          </a:p>
          <a:p>
            <a:r>
              <a:rPr lang="en-US" b="1" baseline="30000" dirty="0"/>
              <a:t>19 </a:t>
            </a:r>
            <a:r>
              <a:rPr lang="en-US" dirty="0"/>
              <a:t>Who answered, Give me a blessing; for thou hast given me a </a:t>
            </a:r>
            <a:r>
              <a:rPr lang="en-US" b="1" dirty="0"/>
              <a:t>south land</a:t>
            </a:r>
            <a:r>
              <a:rPr lang="en-US" dirty="0"/>
              <a:t>; give me also </a:t>
            </a:r>
            <a:r>
              <a:rPr lang="en-US" b="1" dirty="0"/>
              <a:t>springs of water</a:t>
            </a:r>
            <a:r>
              <a:rPr lang="en-US" dirty="0"/>
              <a:t>. And he gave her the </a:t>
            </a:r>
            <a:r>
              <a:rPr lang="en-US" b="1" dirty="0"/>
              <a:t>upper springs</a:t>
            </a:r>
            <a:r>
              <a:rPr lang="en-US" dirty="0"/>
              <a:t>, and </a:t>
            </a:r>
            <a:r>
              <a:rPr lang="en-US" b="1" dirty="0"/>
              <a:t>the nether springs</a:t>
            </a:r>
            <a:r>
              <a:rPr lang="en-US" dirty="0"/>
              <a:t>.</a:t>
            </a:r>
          </a:p>
        </p:txBody>
      </p:sp>
    </p:spTree>
    <p:extLst>
      <p:ext uri="{BB962C8B-B14F-4D97-AF65-F5344CB8AC3E}">
        <p14:creationId xmlns:p14="http://schemas.microsoft.com/office/powerpoint/2010/main" val="122174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94" y="243068"/>
            <a:ext cx="5134183" cy="1540937"/>
          </a:xfrm>
        </p:spPr>
        <p:txBody>
          <a:bodyPr>
            <a:normAutofit/>
          </a:bodyPr>
          <a:lstStyle/>
          <a:p>
            <a:r>
              <a:rPr lang="en-US" dirty="0"/>
              <a:t>Summarizing</a:t>
            </a:r>
          </a:p>
        </p:txBody>
      </p:sp>
      <p:sp>
        <p:nvSpPr>
          <p:cNvPr id="3" name="Content Placeholder 2"/>
          <p:cNvSpPr>
            <a:spLocks noGrp="1"/>
          </p:cNvSpPr>
          <p:nvPr>
            <p:ph sz="half" idx="1"/>
          </p:nvPr>
        </p:nvSpPr>
        <p:spPr>
          <a:xfrm>
            <a:off x="0" y="1701479"/>
            <a:ext cx="4754880" cy="4919240"/>
          </a:xfrm>
        </p:spPr>
        <p:txBody>
          <a:bodyPr>
            <a:normAutofit fontScale="92500" lnSpcReduction="20000"/>
          </a:bodyPr>
          <a:lstStyle/>
          <a:p>
            <a:pPr marL="0" indent="0">
              <a:buNone/>
            </a:pPr>
            <a:r>
              <a:rPr lang="en-US" b="1" u="sng" dirty="0"/>
              <a:t>Questions:</a:t>
            </a:r>
          </a:p>
          <a:p>
            <a:pPr marL="457200" indent="-457200">
              <a:buFont typeface="+mj-lt"/>
              <a:buAutoNum type="arabicPeriod"/>
            </a:pPr>
            <a:r>
              <a:rPr lang="en-US" dirty="0"/>
              <a:t>Author/Audience</a:t>
            </a:r>
          </a:p>
          <a:p>
            <a:pPr marL="457200" indent="-457200">
              <a:buFont typeface="+mj-lt"/>
              <a:buAutoNum type="arabicPeriod"/>
            </a:pPr>
            <a:r>
              <a:rPr lang="en-US" dirty="0"/>
              <a:t>Translations &amp; Paraphrases</a:t>
            </a:r>
          </a:p>
          <a:p>
            <a:pPr marL="457200" indent="-457200">
              <a:buFont typeface="+mj-lt"/>
              <a:buAutoNum type="arabicPeriod"/>
            </a:pPr>
            <a:r>
              <a:rPr lang="en-US" dirty="0"/>
              <a:t>Event/Theme of Passage</a:t>
            </a:r>
          </a:p>
          <a:p>
            <a:pPr marL="457200" indent="-457200">
              <a:buFont typeface="+mj-lt"/>
              <a:buAutoNum type="arabicPeriod"/>
            </a:pPr>
            <a:r>
              <a:rPr lang="en-US" dirty="0"/>
              <a:t>Meanings of Names &amp; Places</a:t>
            </a:r>
          </a:p>
          <a:p>
            <a:pPr marL="457200" indent="-457200">
              <a:buFont typeface="+mj-lt"/>
              <a:buAutoNum type="arabicPeriod"/>
            </a:pPr>
            <a:r>
              <a:rPr lang="en-US" dirty="0"/>
              <a:t>Relationships</a:t>
            </a:r>
          </a:p>
          <a:p>
            <a:pPr marL="457200" indent="-457200">
              <a:buFont typeface="+mj-lt"/>
              <a:buAutoNum type="arabicPeriod"/>
            </a:pPr>
            <a:r>
              <a:rPr lang="en-US" dirty="0"/>
              <a:t>Occupation/s</a:t>
            </a:r>
          </a:p>
          <a:p>
            <a:pPr marL="457200" indent="-457200">
              <a:buFont typeface="+mj-lt"/>
              <a:buAutoNum type="arabicPeriod"/>
            </a:pPr>
            <a:r>
              <a:rPr lang="en-US" dirty="0"/>
              <a:t>Context-Who, What, Where, When, How, Why</a:t>
            </a:r>
          </a:p>
          <a:p>
            <a:pPr marL="457200" indent="-457200">
              <a:buFont typeface="+mj-lt"/>
              <a:buAutoNum type="arabicPeriod"/>
            </a:pPr>
            <a:r>
              <a:rPr lang="en-US" dirty="0"/>
              <a:t>Key Words, Phrases</a:t>
            </a:r>
          </a:p>
          <a:p>
            <a:pPr marL="457200" indent="-457200">
              <a:buFont typeface="+mj-lt"/>
              <a:buAutoNum type="arabicPeriod"/>
            </a:pPr>
            <a:r>
              <a:rPr lang="en-US" dirty="0"/>
              <a:t>Cultural References</a:t>
            </a:r>
          </a:p>
          <a:p>
            <a:pPr marL="457200" indent="-457200">
              <a:buFont typeface="+mj-lt"/>
              <a:buAutoNum type="arabicPeriod"/>
            </a:pPr>
            <a:r>
              <a:rPr lang="en-US" dirty="0"/>
              <a:t>Online Resources &amp; References</a:t>
            </a:r>
          </a:p>
          <a:p>
            <a:endParaRPr lang="en-US" dirty="0"/>
          </a:p>
        </p:txBody>
      </p:sp>
      <p:sp>
        <p:nvSpPr>
          <p:cNvPr id="4" name="Content Placeholder 3"/>
          <p:cNvSpPr>
            <a:spLocks noGrp="1"/>
          </p:cNvSpPr>
          <p:nvPr>
            <p:ph sz="half" idx="2"/>
          </p:nvPr>
        </p:nvSpPr>
        <p:spPr>
          <a:xfrm>
            <a:off x="5405377" y="243068"/>
            <a:ext cx="6533099" cy="6528122"/>
          </a:xfrm>
        </p:spPr>
        <p:txBody>
          <a:bodyPr>
            <a:normAutofit fontScale="92500" lnSpcReduction="20000"/>
          </a:bodyPr>
          <a:lstStyle/>
          <a:p>
            <a:pPr marL="0" indent="0">
              <a:buNone/>
            </a:pPr>
            <a:r>
              <a:rPr lang="en-US" b="1" u="sng" dirty="0"/>
              <a:t>Answers:</a:t>
            </a:r>
          </a:p>
          <a:p>
            <a:pPr marL="457200" indent="-457200">
              <a:buFont typeface="+mj-lt"/>
              <a:buAutoNum type="arabicPeriod"/>
            </a:pPr>
            <a:r>
              <a:rPr lang="en-US" dirty="0"/>
              <a:t>Joshua/Historical Account for the people of Israel</a:t>
            </a:r>
          </a:p>
          <a:p>
            <a:pPr marL="457200" indent="-457200">
              <a:buFont typeface="+mj-lt"/>
              <a:buAutoNum type="arabicPeriod"/>
            </a:pPr>
            <a:r>
              <a:rPr lang="en-US" dirty="0"/>
              <a:t>Favorite?</a:t>
            </a:r>
          </a:p>
          <a:p>
            <a:pPr marL="457200" indent="-457200">
              <a:buFont typeface="+mj-lt"/>
              <a:buAutoNum type="arabicPeriod"/>
            </a:pPr>
            <a:r>
              <a:rPr lang="en-US" dirty="0"/>
              <a:t>Begins to tell the story of the conquering of the promised land</a:t>
            </a:r>
          </a:p>
          <a:p>
            <a:pPr marL="457200" indent="-457200">
              <a:buFont typeface="+mj-lt"/>
              <a:buAutoNum type="arabicPeriod"/>
            </a:pPr>
            <a:r>
              <a:rPr lang="en-US" dirty="0"/>
              <a:t>Hebron, </a:t>
            </a:r>
            <a:r>
              <a:rPr lang="en-US" dirty="0" err="1"/>
              <a:t>Debir</a:t>
            </a:r>
            <a:r>
              <a:rPr lang="en-US" dirty="0"/>
              <a:t>, </a:t>
            </a:r>
            <a:r>
              <a:rPr lang="en-US" dirty="0" err="1"/>
              <a:t>Kirjath</a:t>
            </a:r>
            <a:r>
              <a:rPr lang="en-US" dirty="0"/>
              <a:t> </a:t>
            </a:r>
            <a:r>
              <a:rPr lang="en-US" dirty="0" err="1"/>
              <a:t>Sepher</a:t>
            </a:r>
            <a:r>
              <a:rPr lang="en-US" dirty="0"/>
              <a:t>, </a:t>
            </a:r>
            <a:r>
              <a:rPr lang="en-US" dirty="0" err="1"/>
              <a:t>Achsah</a:t>
            </a:r>
            <a:r>
              <a:rPr lang="en-US" dirty="0"/>
              <a:t>, </a:t>
            </a:r>
            <a:r>
              <a:rPr lang="en-US" dirty="0" err="1"/>
              <a:t>Othniel</a:t>
            </a:r>
            <a:endParaRPr lang="en-US" dirty="0"/>
          </a:p>
          <a:p>
            <a:pPr marL="457200" indent="-457200">
              <a:buFont typeface="+mj-lt"/>
              <a:buAutoNum type="arabicPeriod"/>
            </a:pPr>
            <a:r>
              <a:rPr lang="en-US" dirty="0"/>
              <a:t>Family connections</a:t>
            </a:r>
          </a:p>
          <a:p>
            <a:pPr marL="457200" indent="-457200">
              <a:buFont typeface="+mj-lt"/>
              <a:buAutoNum type="arabicPeriod"/>
            </a:pPr>
            <a:r>
              <a:rPr lang="en-US" dirty="0"/>
              <a:t>Occupations, Interests</a:t>
            </a:r>
          </a:p>
          <a:p>
            <a:pPr marL="457200" indent="-457200">
              <a:buFont typeface="+mj-lt"/>
              <a:buAutoNum type="arabicPeriod"/>
            </a:pPr>
            <a:r>
              <a:rPr lang="en-US" dirty="0"/>
              <a:t>Context</a:t>
            </a:r>
          </a:p>
          <a:p>
            <a:pPr lvl="1"/>
            <a:r>
              <a:rPr lang="en-US" dirty="0"/>
              <a:t>Who is the story about?</a:t>
            </a:r>
          </a:p>
          <a:p>
            <a:pPr lvl="1"/>
            <a:r>
              <a:rPr lang="en-US" dirty="0"/>
              <a:t>What is happening?</a:t>
            </a:r>
          </a:p>
          <a:p>
            <a:pPr lvl="1"/>
            <a:r>
              <a:rPr lang="en-US" dirty="0"/>
              <a:t>Where is it happening?</a:t>
            </a:r>
          </a:p>
          <a:p>
            <a:pPr lvl="1"/>
            <a:r>
              <a:rPr lang="en-US" dirty="0"/>
              <a:t>When is it happening?</a:t>
            </a:r>
          </a:p>
          <a:p>
            <a:pPr lvl="1"/>
            <a:r>
              <a:rPr lang="en-US" dirty="0"/>
              <a:t>How is it happening?</a:t>
            </a:r>
          </a:p>
          <a:p>
            <a:pPr lvl="1"/>
            <a:r>
              <a:rPr lang="en-US" dirty="0"/>
              <a:t>Why is it happening?</a:t>
            </a:r>
          </a:p>
          <a:p>
            <a:pPr marL="457200" indent="-457200">
              <a:buFont typeface="+mj-lt"/>
              <a:buAutoNum type="arabicPeriod"/>
            </a:pPr>
            <a:r>
              <a:rPr lang="en-US" dirty="0"/>
              <a:t>Key </a:t>
            </a:r>
            <a:r>
              <a:rPr lang="en-US" dirty="0" err="1"/>
              <a:t>Words,Phrases</a:t>
            </a:r>
            <a:r>
              <a:rPr lang="en-US" dirty="0"/>
              <a:t> </a:t>
            </a:r>
            <a:r>
              <a:rPr lang="mr-IN" dirty="0"/>
              <a:t>–</a:t>
            </a:r>
            <a:r>
              <a:rPr lang="en-US" dirty="0"/>
              <a:t> Southland, Lighted off her donkey, Upper springs, Lower springs</a:t>
            </a:r>
          </a:p>
          <a:p>
            <a:pPr marL="457200" indent="-457200">
              <a:buFont typeface="+mj-lt"/>
              <a:buAutoNum type="arabicPeriod"/>
            </a:pPr>
            <a:r>
              <a:rPr lang="en-US" dirty="0"/>
              <a:t>Cultural References </a:t>
            </a:r>
            <a:r>
              <a:rPr lang="mr-IN" dirty="0"/>
              <a:t>–</a:t>
            </a:r>
            <a:r>
              <a:rPr lang="en-US" dirty="0"/>
              <a:t> Asked audience thru husband, dismounted </a:t>
            </a:r>
          </a:p>
          <a:p>
            <a:pPr marL="457200" indent="-457200">
              <a:buFont typeface="+mj-lt"/>
              <a:buAutoNum type="arabicPeriod"/>
            </a:pPr>
            <a:r>
              <a:rPr lang="en-US" dirty="0"/>
              <a:t>Online Resources </a:t>
            </a:r>
            <a:r>
              <a:rPr lang="mr-IN" dirty="0"/>
              <a:t>–</a:t>
            </a:r>
            <a:r>
              <a:rPr lang="en-US" dirty="0"/>
              <a:t> What did you learn?</a:t>
            </a:r>
          </a:p>
          <a:p>
            <a:endParaRPr lang="en-US" dirty="0"/>
          </a:p>
        </p:txBody>
      </p:sp>
    </p:spTree>
    <p:extLst>
      <p:ext uri="{BB962C8B-B14F-4D97-AF65-F5344CB8AC3E}">
        <p14:creationId xmlns:p14="http://schemas.microsoft.com/office/powerpoint/2010/main" val="172069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Application</a:t>
            </a:r>
          </a:p>
        </p:txBody>
      </p:sp>
      <p:sp>
        <p:nvSpPr>
          <p:cNvPr id="6" name="Content Placeholder 5"/>
          <p:cNvSpPr>
            <a:spLocks noGrp="1"/>
          </p:cNvSpPr>
          <p:nvPr>
            <p:ph idx="1"/>
          </p:nvPr>
        </p:nvSpPr>
        <p:spPr/>
        <p:txBody>
          <a:bodyPr/>
          <a:lstStyle/>
          <a:p>
            <a:r>
              <a:rPr lang="en-US" dirty="0"/>
              <a:t>What did this passage teach us about God?</a:t>
            </a:r>
          </a:p>
          <a:p>
            <a:r>
              <a:rPr lang="en-US" dirty="0"/>
              <a:t>What stood out the most to you?</a:t>
            </a:r>
          </a:p>
          <a:p>
            <a:r>
              <a:rPr lang="en-US" dirty="0"/>
              <a:t>What is happening in your life right now that helps you relate to this passage?</a:t>
            </a:r>
          </a:p>
          <a:p>
            <a:r>
              <a:rPr lang="en-US" dirty="0"/>
              <a:t>What has this study done for your faith?</a:t>
            </a:r>
          </a:p>
          <a:p>
            <a:r>
              <a:rPr lang="en-US" dirty="0"/>
              <a:t>Has scripture encouraged you?</a:t>
            </a:r>
          </a:p>
          <a:p>
            <a:r>
              <a:rPr lang="en-US" dirty="0"/>
              <a:t>Will you think/feel/do differently?</a:t>
            </a:r>
          </a:p>
          <a:p>
            <a:r>
              <a:rPr lang="en-US" dirty="0"/>
              <a:t>How can you share what you’ve learned?</a:t>
            </a:r>
          </a:p>
        </p:txBody>
      </p:sp>
      <p:pic>
        <p:nvPicPr>
          <p:cNvPr id="7" name="Picture 6"/>
          <p:cNvPicPr>
            <a:picLocks noChangeAspect="1"/>
          </p:cNvPicPr>
          <p:nvPr/>
        </p:nvPicPr>
        <p:blipFill>
          <a:blip r:embed="rId2"/>
          <a:stretch>
            <a:fillRect/>
          </a:stretch>
        </p:blipFill>
        <p:spPr>
          <a:xfrm>
            <a:off x="7356348" y="4286250"/>
            <a:ext cx="3771900" cy="1885950"/>
          </a:xfrm>
          <a:prstGeom prst="rect">
            <a:avLst/>
          </a:prstGeom>
        </p:spPr>
      </p:pic>
    </p:spTree>
    <p:extLst>
      <p:ext uri="{BB962C8B-B14F-4D97-AF65-F5344CB8AC3E}">
        <p14:creationId xmlns:p14="http://schemas.microsoft.com/office/powerpoint/2010/main" val="136024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Creative</a:t>
            </a:r>
          </a:p>
        </p:txBody>
      </p:sp>
      <p:sp>
        <p:nvSpPr>
          <p:cNvPr id="3" name="Content Placeholder 2"/>
          <p:cNvSpPr>
            <a:spLocks noGrp="1"/>
          </p:cNvSpPr>
          <p:nvPr>
            <p:ph sz="half" idx="1"/>
          </p:nvPr>
        </p:nvSpPr>
        <p:spPr>
          <a:xfrm>
            <a:off x="982762" y="1748245"/>
            <a:ext cx="8907529" cy="4913812"/>
          </a:xfrm>
        </p:spPr>
        <p:txBody>
          <a:bodyPr>
            <a:normAutofit/>
          </a:bodyPr>
          <a:lstStyle/>
          <a:p>
            <a:r>
              <a:rPr lang="en-US" dirty="0"/>
              <a:t>Bible Verse Mapping is a great tool for incorporating other study methods. Some that you might want to include are: </a:t>
            </a:r>
          </a:p>
          <a:p>
            <a:endParaRPr lang="en-US" dirty="0"/>
          </a:p>
          <a:p>
            <a:r>
              <a:rPr lang="en-US" dirty="0"/>
              <a:t>Bible Journaling</a:t>
            </a:r>
          </a:p>
          <a:p>
            <a:r>
              <a:rPr lang="en-US" dirty="0"/>
              <a:t>Bible Coloring/Drawing/Art</a:t>
            </a:r>
          </a:p>
          <a:p>
            <a:r>
              <a:rPr lang="en-US" dirty="0"/>
              <a:t>Bible Marking</a:t>
            </a:r>
          </a:p>
          <a:p>
            <a:r>
              <a:rPr lang="en-US" dirty="0"/>
              <a:t>Scripture Memorization</a:t>
            </a:r>
          </a:p>
          <a:p>
            <a:r>
              <a:rPr lang="en-US" dirty="0"/>
              <a:t>Creative Organization</a:t>
            </a:r>
          </a:p>
          <a:p>
            <a:r>
              <a:rPr lang="en-US" dirty="0"/>
              <a:t>Bible Scrapbooking</a:t>
            </a:r>
          </a:p>
          <a:p>
            <a:r>
              <a:rPr lang="en-US" dirty="0"/>
              <a:t>Prayer Journaling</a:t>
            </a:r>
          </a:p>
          <a:p>
            <a:r>
              <a:rPr lang="en-US" dirty="0"/>
              <a:t>Other </a:t>
            </a:r>
            <a:r>
              <a:rPr lang="en-US"/>
              <a:t>devotional materials-examples</a:t>
            </a:r>
            <a:endParaRPr lang="en-US" dirty="0"/>
          </a:p>
        </p:txBody>
      </p:sp>
      <p:pic>
        <p:nvPicPr>
          <p:cNvPr id="4" name="Picture 3"/>
          <p:cNvPicPr>
            <a:picLocks noChangeAspect="1"/>
          </p:cNvPicPr>
          <p:nvPr/>
        </p:nvPicPr>
        <p:blipFill>
          <a:blip r:embed="rId2"/>
          <a:stretch>
            <a:fillRect/>
          </a:stretch>
        </p:blipFill>
        <p:spPr>
          <a:xfrm>
            <a:off x="6874004" y="4000501"/>
            <a:ext cx="4254244" cy="2392362"/>
          </a:xfrm>
          <a:prstGeom prst="rect">
            <a:avLst/>
          </a:prstGeom>
        </p:spPr>
      </p:pic>
    </p:spTree>
    <p:extLst>
      <p:ext uri="{BB962C8B-B14F-4D97-AF65-F5344CB8AC3E}">
        <p14:creationId xmlns:p14="http://schemas.microsoft.com/office/powerpoint/2010/main" val="92591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Bible Verse Mapping?</a:t>
            </a:r>
          </a:p>
        </p:txBody>
      </p:sp>
      <p:sp>
        <p:nvSpPr>
          <p:cNvPr id="3" name="Content Placeholder 2"/>
          <p:cNvSpPr>
            <a:spLocks noGrp="1"/>
          </p:cNvSpPr>
          <p:nvPr>
            <p:ph idx="1"/>
          </p:nvPr>
        </p:nvSpPr>
        <p:spPr>
          <a:xfrm>
            <a:off x="383059" y="2121408"/>
            <a:ext cx="11430000" cy="4637738"/>
          </a:xfrm>
        </p:spPr>
        <p:txBody>
          <a:bodyPr>
            <a:normAutofit/>
          </a:bodyPr>
          <a:lstStyle/>
          <a:p>
            <a:pPr lvl="1"/>
            <a:r>
              <a:rPr lang="en-US" sz="2000" dirty="0"/>
              <a:t>Study method that uses context, cross-reference, translations, dictionaries and other reference materials to dissect verses in order to experience a deeper understanding of the passage.</a:t>
            </a:r>
          </a:p>
          <a:p>
            <a:pPr lvl="1"/>
            <a:r>
              <a:rPr lang="en-US" sz="2000" dirty="0"/>
              <a:t>A foundational element in thorough Bible study and in developing a lasting, meaningful, living and deepening relationship with God.</a:t>
            </a:r>
          </a:p>
          <a:p>
            <a:pPr lvl="1"/>
            <a:r>
              <a:rPr lang="en-US" sz="2000" dirty="0"/>
              <a:t>Verse Mapping reveals God and His character, His encouragement, or His instruction in order to give us a firm Christian/Biblical foundation of faith and practice.</a:t>
            </a:r>
          </a:p>
          <a:p>
            <a:pPr lvl="1"/>
            <a:r>
              <a:rPr lang="en-US" sz="2000" dirty="0"/>
              <a:t>Allows us to deconstruct individual parts of a verse or passage and then put it back together in a systematic way that becomes personal to us.</a:t>
            </a:r>
          </a:p>
          <a:p>
            <a:pPr lvl="1"/>
            <a:r>
              <a:rPr lang="en-US" sz="2000" dirty="0"/>
              <a:t>Versatile</a:t>
            </a:r>
          </a:p>
          <a:p>
            <a:pPr lvl="2"/>
            <a:r>
              <a:rPr lang="en-US" sz="2000" dirty="0"/>
              <a:t>Individualized</a:t>
            </a:r>
          </a:p>
          <a:p>
            <a:pPr lvl="2"/>
            <a:r>
              <a:rPr lang="en-US" sz="2000" dirty="0"/>
              <a:t>Easily incorporates other devotional methods </a:t>
            </a:r>
          </a:p>
          <a:p>
            <a:pPr lvl="2"/>
            <a:r>
              <a:rPr lang="en-US" sz="2000" dirty="0"/>
              <a:t>Give mental vigor to our study time</a:t>
            </a:r>
          </a:p>
          <a:p>
            <a:pPr lvl="1"/>
            <a:endParaRPr lang="en-US" sz="2000" dirty="0"/>
          </a:p>
          <a:p>
            <a:pPr lvl="1"/>
            <a:endParaRPr lang="en-US" sz="2000" dirty="0"/>
          </a:p>
        </p:txBody>
      </p:sp>
      <p:pic>
        <p:nvPicPr>
          <p:cNvPr id="4" name="Picture 3"/>
          <p:cNvPicPr>
            <a:picLocks noChangeAspect="1"/>
          </p:cNvPicPr>
          <p:nvPr/>
        </p:nvPicPr>
        <p:blipFill>
          <a:blip r:embed="rId3"/>
          <a:stretch>
            <a:fillRect/>
          </a:stretch>
        </p:blipFill>
        <p:spPr>
          <a:xfrm>
            <a:off x="8801100" y="4611073"/>
            <a:ext cx="1655636" cy="2175505"/>
          </a:xfrm>
          <a:prstGeom prst="rect">
            <a:avLst/>
          </a:prstGeom>
        </p:spPr>
      </p:pic>
    </p:spTree>
    <p:extLst>
      <p:ext uri="{BB962C8B-B14F-4D97-AF65-F5344CB8AC3E}">
        <p14:creationId xmlns:p14="http://schemas.microsoft.com/office/powerpoint/2010/main" val="18027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929" y="85344"/>
            <a:ext cx="10058400" cy="1609344"/>
          </a:xfrm>
        </p:spPr>
        <p:txBody>
          <a:bodyPr/>
          <a:lstStyle/>
          <a:p>
            <a:r>
              <a:rPr lang="en-US" dirty="0"/>
              <a:t>Importance Of Deep Study</a:t>
            </a:r>
          </a:p>
        </p:txBody>
      </p:sp>
      <p:sp>
        <p:nvSpPr>
          <p:cNvPr id="3" name="Content Placeholder 2"/>
          <p:cNvSpPr>
            <a:spLocks noGrp="1"/>
          </p:cNvSpPr>
          <p:nvPr>
            <p:ph idx="1"/>
          </p:nvPr>
        </p:nvSpPr>
        <p:spPr>
          <a:xfrm>
            <a:off x="642551" y="1694688"/>
            <a:ext cx="10985157" cy="5163312"/>
          </a:xfrm>
        </p:spPr>
        <p:txBody>
          <a:bodyPr>
            <a:normAutofit/>
          </a:bodyPr>
          <a:lstStyle/>
          <a:p>
            <a:r>
              <a:rPr lang="en-US" b="1" dirty="0"/>
              <a:t>Knowing God</a:t>
            </a:r>
            <a:r>
              <a:rPr lang="en-US" dirty="0"/>
              <a:t>/His Character </a:t>
            </a:r>
          </a:p>
          <a:p>
            <a:pPr lvl="1"/>
            <a:r>
              <a:rPr lang="en-US" dirty="0"/>
              <a:t>This is life eternal, that they might know thee, the One True God and Jesus Christ, whom Thou has sent</a:t>
            </a:r>
          </a:p>
          <a:p>
            <a:r>
              <a:rPr lang="en-US" b="1" dirty="0"/>
              <a:t>Relationship</a:t>
            </a:r>
            <a:r>
              <a:rPr lang="en-US" dirty="0"/>
              <a:t> (Vine/Branches)</a:t>
            </a:r>
          </a:p>
          <a:p>
            <a:pPr lvl="1"/>
            <a:r>
              <a:rPr lang="en-US" dirty="0"/>
              <a:t>Connection, Time</a:t>
            </a:r>
          </a:p>
          <a:p>
            <a:pPr lvl="1"/>
            <a:r>
              <a:rPr lang="en-US" dirty="0"/>
              <a:t>See Him in His word in order to believe that He is love, Build Faith</a:t>
            </a:r>
          </a:p>
          <a:p>
            <a:r>
              <a:rPr lang="en-US" b="1" dirty="0"/>
              <a:t>Growth</a:t>
            </a:r>
            <a:r>
              <a:rPr lang="en-US" dirty="0"/>
              <a:t> </a:t>
            </a:r>
          </a:p>
          <a:p>
            <a:pPr lvl="1"/>
            <a:r>
              <a:rPr lang="en-US" dirty="0"/>
              <a:t>In our obedience</a:t>
            </a:r>
          </a:p>
          <a:p>
            <a:pPr lvl="1"/>
            <a:r>
              <a:rPr lang="en-US" dirty="0"/>
              <a:t>Change/Reflecting Christ</a:t>
            </a:r>
          </a:p>
          <a:p>
            <a:pPr lvl="1"/>
            <a:r>
              <a:rPr lang="en-US" dirty="0"/>
              <a:t>Producing fruit of the Spirit</a:t>
            </a:r>
          </a:p>
          <a:p>
            <a:r>
              <a:rPr lang="en-US" b="1" dirty="0"/>
              <a:t>Victory/Overcoming</a:t>
            </a:r>
          </a:p>
          <a:p>
            <a:pPr lvl="1"/>
            <a:r>
              <a:rPr lang="en-US" dirty="0"/>
              <a:t>Witnessing</a:t>
            </a:r>
          </a:p>
          <a:p>
            <a:r>
              <a:rPr lang="en-US" b="1" dirty="0"/>
              <a:t>Watch/Warn</a:t>
            </a:r>
          </a:p>
          <a:p>
            <a:r>
              <a:rPr lang="en-US" b="1" dirty="0"/>
              <a:t>Preparation for Trial/End Times</a:t>
            </a:r>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7740786" y="4329112"/>
            <a:ext cx="3285902" cy="2214561"/>
          </a:xfrm>
          <a:prstGeom prst="rect">
            <a:avLst/>
          </a:prstGeom>
        </p:spPr>
      </p:pic>
    </p:spTree>
    <p:extLst>
      <p:ext uri="{BB962C8B-B14F-4D97-AF65-F5344CB8AC3E}">
        <p14:creationId xmlns:p14="http://schemas.microsoft.com/office/powerpoint/2010/main" val="44817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Deep Study</a:t>
            </a:r>
          </a:p>
        </p:txBody>
      </p:sp>
      <p:sp>
        <p:nvSpPr>
          <p:cNvPr id="3" name="Content Placeholder 2"/>
          <p:cNvSpPr>
            <a:spLocks noGrp="1"/>
          </p:cNvSpPr>
          <p:nvPr>
            <p:ph idx="1"/>
          </p:nvPr>
        </p:nvSpPr>
        <p:spPr/>
        <p:txBody>
          <a:bodyPr/>
          <a:lstStyle/>
          <a:p>
            <a:r>
              <a:rPr lang="en-US" dirty="0"/>
              <a:t>Improved knowledge of God/spiritual things, discernment</a:t>
            </a:r>
          </a:p>
          <a:p>
            <a:r>
              <a:rPr lang="en-US" dirty="0"/>
              <a:t>Personal communion and conversation with God</a:t>
            </a:r>
          </a:p>
          <a:p>
            <a:r>
              <a:rPr lang="en-US" dirty="0"/>
              <a:t>Past and present experiences seen through the lens of God’s word</a:t>
            </a:r>
          </a:p>
          <a:p>
            <a:r>
              <a:rPr lang="en-US" dirty="0"/>
              <a:t>Relevance to everyday life</a:t>
            </a:r>
          </a:p>
          <a:p>
            <a:r>
              <a:rPr lang="en-US" dirty="0"/>
              <a:t>Purpose</a:t>
            </a:r>
          </a:p>
          <a:p>
            <a:r>
              <a:rPr lang="en-US" dirty="0"/>
              <a:t>Faith</a:t>
            </a:r>
          </a:p>
          <a:p>
            <a:r>
              <a:rPr lang="en-US" dirty="0"/>
              <a:t>Witnessing/Teaching</a:t>
            </a:r>
          </a:p>
          <a:p>
            <a:r>
              <a:rPr lang="en-US" dirty="0"/>
              <a:t>Preparation for trial</a:t>
            </a:r>
          </a:p>
          <a:p>
            <a:r>
              <a:rPr lang="en-US" dirty="0"/>
              <a:t>Personal growth and victory</a:t>
            </a:r>
          </a:p>
          <a:p>
            <a:endParaRPr lang="en-US" dirty="0"/>
          </a:p>
        </p:txBody>
      </p:sp>
      <p:pic>
        <p:nvPicPr>
          <p:cNvPr id="4" name="Picture 3"/>
          <p:cNvPicPr>
            <a:picLocks noChangeAspect="1"/>
          </p:cNvPicPr>
          <p:nvPr/>
        </p:nvPicPr>
        <p:blipFill>
          <a:blip r:embed="rId2"/>
          <a:stretch>
            <a:fillRect/>
          </a:stretch>
        </p:blipFill>
        <p:spPr>
          <a:xfrm>
            <a:off x="7360444" y="4071938"/>
            <a:ext cx="3150393" cy="2100262"/>
          </a:xfrm>
          <a:prstGeom prst="rect">
            <a:avLst/>
          </a:prstGeom>
        </p:spPr>
      </p:pic>
    </p:spTree>
    <p:extLst>
      <p:ext uri="{BB962C8B-B14F-4D97-AF65-F5344CB8AC3E}">
        <p14:creationId xmlns:p14="http://schemas.microsoft.com/office/powerpoint/2010/main" val="125691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Hindrances to Deep Study</a:t>
            </a:r>
          </a:p>
        </p:txBody>
      </p:sp>
      <p:sp>
        <p:nvSpPr>
          <p:cNvPr id="3" name="Content Placeholder 2"/>
          <p:cNvSpPr>
            <a:spLocks noGrp="1"/>
          </p:cNvSpPr>
          <p:nvPr>
            <p:ph idx="1"/>
          </p:nvPr>
        </p:nvSpPr>
        <p:spPr>
          <a:xfrm>
            <a:off x="1069848" y="2121408"/>
            <a:ext cx="10058400" cy="4254678"/>
          </a:xfrm>
        </p:spPr>
        <p:txBody>
          <a:bodyPr>
            <a:normAutofit fontScale="92500" lnSpcReduction="20000"/>
          </a:bodyPr>
          <a:lstStyle/>
          <a:p>
            <a:r>
              <a:rPr lang="en-US" sz="2200" dirty="0"/>
              <a:t>Time/too busy</a:t>
            </a:r>
          </a:p>
          <a:p>
            <a:r>
              <a:rPr lang="en-US" sz="2200" dirty="0"/>
              <a:t>Distractions</a:t>
            </a:r>
          </a:p>
          <a:p>
            <a:r>
              <a:rPr lang="en-US" sz="2200" dirty="0"/>
              <a:t>Worldly distortions/impersonations (Evil=Good, Good=Evil)</a:t>
            </a:r>
          </a:p>
          <a:p>
            <a:r>
              <a:rPr lang="en-US" sz="2200" dirty="0"/>
              <a:t>Cloudy brain/bodies</a:t>
            </a:r>
          </a:p>
          <a:p>
            <a:r>
              <a:rPr lang="en-US" sz="2200" dirty="0"/>
              <a:t>Overstimulated/</a:t>
            </a:r>
            <a:r>
              <a:rPr lang="en-US" sz="2200" dirty="0" err="1"/>
              <a:t>understimulated</a:t>
            </a:r>
            <a:endParaRPr lang="en-US" sz="2200" dirty="0"/>
          </a:p>
          <a:p>
            <a:r>
              <a:rPr lang="en-US" sz="2200" dirty="0"/>
              <a:t>Dulling of processing abilities/reason from cause to effect</a:t>
            </a:r>
          </a:p>
          <a:p>
            <a:r>
              <a:rPr lang="en-US" sz="2200" dirty="0"/>
              <a:t>Fast-Food/Drive Thru Mentality-devotionals replace study</a:t>
            </a:r>
          </a:p>
          <a:p>
            <a:r>
              <a:rPr lang="en-US" sz="2200" dirty="0"/>
              <a:t>Shortening of language/icons/</a:t>
            </a:r>
            <a:r>
              <a:rPr lang="en-US" sz="2200" dirty="0" err="1"/>
              <a:t>emojis</a:t>
            </a:r>
            <a:r>
              <a:rPr lang="en-US" sz="2200" dirty="0"/>
              <a:t>/texting</a:t>
            </a:r>
          </a:p>
          <a:p>
            <a:r>
              <a:rPr lang="en-US" sz="2200" dirty="0"/>
              <a:t>Study is a skill</a:t>
            </a:r>
            <a:r>
              <a:rPr lang="mr-IN" sz="2200" dirty="0"/>
              <a:t>…</a:t>
            </a:r>
            <a:r>
              <a:rPr lang="en-US" sz="2200" dirty="0"/>
              <a:t>must be taught/learned</a:t>
            </a:r>
          </a:p>
          <a:p>
            <a:r>
              <a:rPr lang="en-US" sz="2200" dirty="0"/>
              <a:t>Lack of interest</a:t>
            </a:r>
          </a:p>
          <a:p>
            <a:r>
              <a:rPr lang="en-US" sz="2200" dirty="0"/>
              <a:t>Sin</a:t>
            </a:r>
          </a:p>
          <a:p>
            <a:endParaRPr lang="en-US" dirty="0"/>
          </a:p>
        </p:txBody>
      </p:sp>
      <p:pic>
        <p:nvPicPr>
          <p:cNvPr id="4" name="Picture 3"/>
          <p:cNvPicPr>
            <a:picLocks noChangeAspect="1"/>
          </p:cNvPicPr>
          <p:nvPr/>
        </p:nvPicPr>
        <p:blipFill>
          <a:blip r:embed="rId2"/>
          <a:stretch>
            <a:fillRect/>
          </a:stretch>
        </p:blipFill>
        <p:spPr>
          <a:xfrm>
            <a:off x="8291216" y="4457700"/>
            <a:ext cx="2557875" cy="2243137"/>
          </a:xfrm>
          <a:prstGeom prst="rect">
            <a:avLst/>
          </a:prstGeom>
        </p:spPr>
      </p:pic>
    </p:spTree>
    <p:extLst>
      <p:ext uri="{BB962C8B-B14F-4D97-AF65-F5344CB8AC3E}">
        <p14:creationId xmlns:p14="http://schemas.microsoft.com/office/powerpoint/2010/main" val="106209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928687"/>
            <a:ext cx="10058400" cy="928688"/>
          </a:xfrm>
        </p:spPr>
        <p:txBody>
          <a:bodyPr>
            <a:normAutofit fontScale="90000"/>
          </a:bodyPr>
          <a:lstStyle/>
          <a:p>
            <a:r>
              <a:rPr lang="en-US" dirty="0"/>
              <a:t>What Do I Need to Get Started?</a:t>
            </a:r>
            <a:br>
              <a:rPr lang="en-US" dirty="0"/>
            </a:br>
            <a:r>
              <a:rPr lang="en-US" sz="3100" dirty="0"/>
              <a:t>*Basic Necessities </a:t>
            </a:r>
            <a:br>
              <a:rPr lang="en-US" dirty="0"/>
            </a:br>
            <a:endParaRPr lang="en-US" dirty="0"/>
          </a:p>
        </p:txBody>
      </p:sp>
      <p:sp>
        <p:nvSpPr>
          <p:cNvPr id="3" name="Content Placeholder 2"/>
          <p:cNvSpPr>
            <a:spLocks noGrp="1"/>
          </p:cNvSpPr>
          <p:nvPr>
            <p:ph idx="1"/>
          </p:nvPr>
        </p:nvSpPr>
        <p:spPr>
          <a:xfrm>
            <a:off x="1069848" y="2121408"/>
            <a:ext cx="10058400" cy="4575954"/>
          </a:xfrm>
        </p:spPr>
        <p:txBody>
          <a:bodyPr>
            <a:normAutofit fontScale="92500" lnSpcReduction="10000"/>
          </a:bodyPr>
          <a:lstStyle/>
          <a:p>
            <a:r>
              <a:rPr lang="en-US" dirty="0"/>
              <a:t>Your</a:t>
            </a:r>
            <a:r>
              <a:rPr lang="en-US" b="1" dirty="0"/>
              <a:t> Bible*</a:t>
            </a:r>
          </a:p>
          <a:p>
            <a:r>
              <a:rPr lang="en-US" b="1" dirty="0"/>
              <a:t>Pen or pencil*</a:t>
            </a:r>
          </a:p>
          <a:p>
            <a:r>
              <a:rPr lang="en-US" dirty="0"/>
              <a:t>Other versions/translations of the Bible/Parallel Bible</a:t>
            </a:r>
          </a:p>
          <a:p>
            <a:r>
              <a:rPr lang="en-US" dirty="0"/>
              <a:t>Bible Reading Plan</a:t>
            </a:r>
          </a:p>
          <a:p>
            <a:r>
              <a:rPr lang="en-US" dirty="0"/>
              <a:t>Verse Map Template or </a:t>
            </a:r>
            <a:r>
              <a:rPr lang="en-US" b="1" dirty="0"/>
              <a:t>Paper*</a:t>
            </a:r>
          </a:p>
          <a:p>
            <a:r>
              <a:rPr lang="en-US" dirty="0"/>
              <a:t>Strong’s </a:t>
            </a:r>
            <a:r>
              <a:rPr lang="en-US" b="1" dirty="0"/>
              <a:t>Concordance*</a:t>
            </a:r>
          </a:p>
          <a:p>
            <a:r>
              <a:rPr lang="en-US" dirty="0"/>
              <a:t>Bible Dictionary</a:t>
            </a:r>
          </a:p>
          <a:p>
            <a:r>
              <a:rPr lang="en-US" dirty="0"/>
              <a:t>Thesaurus</a:t>
            </a:r>
          </a:p>
          <a:p>
            <a:r>
              <a:rPr lang="en-US" dirty="0"/>
              <a:t>EGW Dictionary, EGW Encyclopedia, EGW App </a:t>
            </a:r>
          </a:p>
          <a:p>
            <a:r>
              <a:rPr lang="en-US" dirty="0"/>
              <a:t>Highlighters, Colored Pencils, Crayons (if you choose to use them).</a:t>
            </a:r>
          </a:p>
          <a:p>
            <a:r>
              <a:rPr lang="en-US" dirty="0"/>
              <a:t>Journal</a:t>
            </a:r>
          </a:p>
          <a:p>
            <a:r>
              <a:rPr lang="en-US" dirty="0"/>
              <a:t>Google/Internet</a:t>
            </a:r>
          </a:p>
        </p:txBody>
      </p:sp>
      <p:pic>
        <p:nvPicPr>
          <p:cNvPr id="4" name="Picture 3"/>
          <p:cNvPicPr>
            <a:picLocks noChangeAspect="1"/>
          </p:cNvPicPr>
          <p:nvPr/>
        </p:nvPicPr>
        <p:blipFill>
          <a:blip r:embed="rId2"/>
          <a:stretch>
            <a:fillRect/>
          </a:stretch>
        </p:blipFill>
        <p:spPr>
          <a:xfrm>
            <a:off x="8872537" y="4942427"/>
            <a:ext cx="2393331" cy="1574363"/>
          </a:xfrm>
          <a:prstGeom prst="rect">
            <a:avLst/>
          </a:prstGeom>
        </p:spPr>
      </p:pic>
    </p:spTree>
    <p:extLst>
      <p:ext uri="{BB962C8B-B14F-4D97-AF65-F5344CB8AC3E}">
        <p14:creationId xmlns:p14="http://schemas.microsoft.com/office/powerpoint/2010/main" val="54167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928" y="158434"/>
            <a:ext cx="10058400" cy="1609344"/>
          </a:xfrm>
        </p:spPr>
        <p:txBody>
          <a:bodyPr/>
          <a:lstStyle/>
          <a:p>
            <a:r>
              <a:rPr lang="en-US" dirty="0"/>
              <a:t>Study Apps Every Phone </a:t>
            </a:r>
            <a:r>
              <a:rPr lang="en-US"/>
              <a:t>Should Have</a:t>
            </a:r>
            <a:endParaRPr lang="en-US" dirty="0"/>
          </a:p>
        </p:txBody>
      </p:sp>
      <p:sp>
        <p:nvSpPr>
          <p:cNvPr id="3" name="Content Placeholder 2"/>
          <p:cNvSpPr>
            <a:spLocks noGrp="1"/>
          </p:cNvSpPr>
          <p:nvPr>
            <p:ph sz="half" idx="1"/>
          </p:nvPr>
        </p:nvSpPr>
        <p:spPr>
          <a:xfrm>
            <a:off x="1147466" y="1767778"/>
            <a:ext cx="5292293" cy="4714754"/>
          </a:xfrm>
        </p:spPr>
        <p:txBody>
          <a:bodyPr>
            <a:normAutofit/>
          </a:bodyPr>
          <a:lstStyle/>
          <a:p>
            <a:r>
              <a:rPr lang="en-US" dirty="0"/>
              <a:t>Bible (w/EGW Commentary)</a:t>
            </a:r>
          </a:p>
          <a:p>
            <a:r>
              <a:rPr lang="en-US" dirty="0"/>
              <a:t>EGW Writings 2</a:t>
            </a:r>
          </a:p>
          <a:p>
            <a:r>
              <a:rPr lang="en-US" dirty="0"/>
              <a:t>Sabbath School Quarterly</a:t>
            </a:r>
          </a:p>
          <a:p>
            <a:r>
              <a:rPr lang="en-US" dirty="0"/>
              <a:t>Parallel Plus Bible </a:t>
            </a:r>
          </a:p>
          <a:p>
            <a:r>
              <a:rPr lang="en-US" dirty="0"/>
              <a:t>Audio Bible</a:t>
            </a:r>
          </a:p>
          <a:p>
            <a:r>
              <a:rPr lang="en-US" dirty="0"/>
              <a:t>SDA Hymnal </a:t>
            </a:r>
          </a:p>
          <a:p>
            <a:r>
              <a:rPr lang="en-US" dirty="0"/>
              <a:t>Bible Dictionary</a:t>
            </a:r>
          </a:p>
          <a:p>
            <a:r>
              <a:rPr lang="en-US" dirty="0"/>
              <a:t>Strong’s Concordance</a:t>
            </a:r>
          </a:p>
          <a:p>
            <a:r>
              <a:rPr lang="en-US" dirty="0"/>
              <a:t>Vine Bible Dictionary</a:t>
            </a:r>
          </a:p>
          <a:p>
            <a:r>
              <a:rPr lang="en-US" dirty="0"/>
              <a:t>Desire of Ages</a:t>
            </a:r>
          </a:p>
          <a:p>
            <a:r>
              <a:rPr lang="en-US" dirty="0"/>
              <a:t>Bible Reading Plan</a:t>
            </a:r>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7847" b="15188"/>
          <a:stretch/>
        </p:blipFill>
        <p:spPr>
          <a:xfrm>
            <a:off x="6766560" y="1425957"/>
            <a:ext cx="3593592" cy="5056575"/>
          </a:xfrm>
          <a:prstGeom prst="rect">
            <a:avLst/>
          </a:prstGeom>
        </p:spPr>
      </p:pic>
    </p:spTree>
    <p:extLst>
      <p:ext uri="{BB962C8B-B14F-4D97-AF65-F5344CB8AC3E}">
        <p14:creationId xmlns:p14="http://schemas.microsoft.com/office/powerpoint/2010/main" val="131289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Study?</a:t>
            </a:r>
          </a:p>
        </p:txBody>
      </p:sp>
      <p:sp>
        <p:nvSpPr>
          <p:cNvPr id="3" name="Content Placeholder 2"/>
          <p:cNvSpPr>
            <a:spLocks noGrp="1"/>
          </p:cNvSpPr>
          <p:nvPr>
            <p:ph idx="1"/>
          </p:nvPr>
        </p:nvSpPr>
        <p:spPr>
          <a:xfrm>
            <a:off x="1069848" y="1564194"/>
            <a:ext cx="10628185" cy="4673319"/>
          </a:xfrm>
        </p:spPr>
        <p:txBody>
          <a:bodyPr>
            <a:normAutofit/>
          </a:bodyPr>
          <a:lstStyle/>
          <a:p>
            <a:endParaRPr lang="en-US" dirty="0"/>
          </a:p>
          <a:p>
            <a:r>
              <a:rPr lang="en-US" dirty="0"/>
              <a:t>Bible Reading Plan </a:t>
            </a:r>
          </a:p>
          <a:p>
            <a:r>
              <a:rPr lang="en-US" dirty="0"/>
              <a:t>Sabbath School Quarterly</a:t>
            </a:r>
          </a:p>
          <a:p>
            <a:r>
              <a:rPr lang="en-US" dirty="0"/>
              <a:t>Verses of Interest</a:t>
            </a:r>
          </a:p>
          <a:p>
            <a:r>
              <a:rPr lang="en-US" dirty="0"/>
              <a:t>Topic of Interest</a:t>
            </a:r>
          </a:p>
          <a:p>
            <a:r>
              <a:rPr lang="en-US" dirty="0"/>
              <a:t>Sermon Notes</a:t>
            </a:r>
          </a:p>
          <a:p>
            <a:r>
              <a:rPr lang="en-US" dirty="0"/>
              <a:t>People/Places</a:t>
            </a:r>
          </a:p>
          <a:p>
            <a:r>
              <a:rPr lang="en-US" dirty="0"/>
              <a:t>Favorite Bible Stories</a:t>
            </a:r>
          </a:p>
        </p:txBody>
      </p:sp>
      <p:pic>
        <p:nvPicPr>
          <p:cNvPr id="4" name="Picture 3"/>
          <p:cNvPicPr>
            <a:picLocks noChangeAspect="1"/>
          </p:cNvPicPr>
          <p:nvPr/>
        </p:nvPicPr>
        <p:blipFill>
          <a:blip r:embed="rId2"/>
          <a:stretch>
            <a:fillRect/>
          </a:stretch>
        </p:blipFill>
        <p:spPr>
          <a:xfrm>
            <a:off x="8301038" y="3334633"/>
            <a:ext cx="2525267" cy="3188468"/>
          </a:xfrm>
          <a:prstGeom prst="rect">
            <a:avLst/>
          </a:prstGeom>
        </p:spPr>
      </p:pic>
    </p:spTree>
    <p:extLst>
      <p:ext uri="{BB962C8B-B14F-4D97-AF65-F5344CB8AC3E}">
        <p14:creationId xmlns:p14="http://schemas.microsoft.com/office/powerpoint/2010/main" val="76311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2064</TotalTime>
  <Words>1685</Words>
  <Application>Microsoft Office PowerPoint</Application>
  <PresentationFormat>Widescreen</PresentationFormat>
  <Paragraphs>333</Paragraphs>
  <Slides>25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Rockwell</vt:lpstr>
      <vt:lpstr>Rockwell Condensed</vt:lpstr>
      <vt:lpstr>Rockwell Extra Bold</vt:lpstr>
      <vt:lpstr>Wingdings</vt:lpstr>
      <vt:lpstr>Wood Type</vt:lpstr>
      <vt:lpstr>Bible Verse Mapping</vt:lpstr>
      <vt:lpstr>The Living Word</vt:lpstr>
      <vt:lpstr>What is Bible Verse Mapping?</vt:lpstr>
      <vt:lpstr>Importance Of Deep Study</vt:lpstr>
      <vt:lpstr>Impact of Deep Study</vt:lpstr>
      <vt:lpstr>Hindrances to Deep Study</vt:lpstr>
      <vt:lpstr>What Do I Need to Get Started? *Basic Necessities  </vt:lpstr>
      <vt:lpstr>Study Apps Every Phone Should Have</vt:lpstr>
      <vt:lpstr>What to Study?</vt:lpstr>
      <vt:lpstr>Study Rules</vt:lpstr>
      <vt:lpstr>What to Look For </vt:lpstr>
      <vt:lpstr>Word Research</vt:lpstr>
      <vt:lpstr>Word Research</vt:lpstr>
      <vt:lpstr>Word Research</vt:lpstr>
      <vt:lpstr>How to Use a Concordance</vt:lpstr>
      <vt:lpstr>Concordance Practice</vt:lpstr>
      <vt:lpstr>Verse Mapping Templates</vt:lpstr>
      <vt:lpstr>Template Examples</vt:lpstr>
      <vt:lpstr>PowerPoint Presentation</vt:lpstr>
      <vt:lpstr>PowerPoint Presentation</vt:lpstr>
      <vt:lpstr>PowerPoint Presentation</vt:lpstr>
      <vt:lpstr>Group Study- Joshua 15: 13-19  (20 mins)</vt:lpstr>
      <vt:lpstr>Summarizing</vt:lpstr>
      <vt:lpstr>Application</vt:lpstr>
      <vt:lpstr>Get Creative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Bible Verse Mapping</dc:title>
  <dc:creator>Kasey Mcfarland</dc:creator>
  <cp:lastModifiedBy>Kasey McFarland</cp:lastModifiedBy>
  <cp:revision>89</cp:revision>
  <dcterms:created xsi:type="dcterms:W3CDTF">2019-01-21T22:37:03Z</dcterms:created>
  <dcterms:modified xsi:type="dcterms:W3CDTF">2019-04-09T15:41:34Z</dcterms:modified>
</cp:coreProperties>
</file>